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2.svg" ContentType="image/svg+xml"/>
  <Override PartName="/ppt/media/image20.svg" ContentType="image/svg+xml"/>
  <Override PartName="/ppt/media/image25.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4"/>
  </p:notesMasterIdLst>
  <p:handoutMasterIdLst>
    <p:handoutMasterId r:id="rId29"/>
  </p:handoutMasterIdLst>
  <p:sldIdLst>
    <p:sldId id="335" r:id="rId3"/>
    <p:sldId id="336" r:id="rId4"/>
    <p:sldId id="337" r:id="rId5"/>
    <p:sldId id="350" r:id="rId6"/>
    <p:sldId id="359" r:id="rId7"/>
    <p:sldId id="361" r:id="rId8"/>
    <p:sldId id="338" r:id="rId9"/>
    <p:sldId id="339" r:id="rId10"/>
    <p:sldId id="363" r:id="rId11"/>
    <p:sldId id="373" r:id="rId12"/>
    <p:sldId id="366" r:id="rId13"/>
    <p:sldId id="354" r:id="rId15"/>
    <p:sldId id="364" r:id="rId16"/>
    <p:sldId id="357" r:id="rId17"/>
    <p:sldId id="367" r:id="rId18"/>
    <p:sldId id="356" r:id="rId19"/>
    <p:sldId id="368" r:id="rId20"/>
    <p:sldId id="369" r:id="rId21"/>
    <p:sldId id="355" r:id="rId22"/>
    <p:sldId id="372" r:id="rId23"/>
    <p:sldId id="340" r:id="rId24"/>
    <p:sldId id="341" r:id="rId25"/>
    <p:sldId id="342" r:id="rId26"/>
    <p:sldId id="343" r:id="rId27"/>
    <p:sldId id="34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B4B98B0-60AC-42C2-AFA5-B58CD77FA1E5}">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5413" autoAdjust="0"/>
  </p:normalViewPr>
  <p:slideViewPr>
    <p:cSldViewPr snapToGrid="0" showGuides="1">
      <p:cViewPr varScale="1">
        <p:scale>
          <a:sx n="111" d="100"/>
          <a:sy n="111" d="100"/>
        </p:scale>
        <p:origin x="588" y="114"/>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customXml" Target="../customXml/item3.xml"/><Relationship Id="rId35" Type="http://schemas.openxmlformats.org/officeDocument/2006/relationships/customXml" Target="../customXml/item2.xml"/><Relationship Id="rId34" Type="http://schemas.openxmlformats.org/officeDocument/2006/relationships/customXml" Target="../customXml/item1.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B5A65A4-6856-437E-AAC5-C36B265E1F2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828C32E-D532-46BC-ADDD-C035B549D67A}">
      <dgm:prSet phldrT="[Text]"/>
      <dgm:spPr/>
      <dgm:t>
        <a:bodyPr/>
        <a:lstStyle/>
        <a:p>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ImageEncoder (ResNet50)</a:t>
          </a:r>
          <a:r>
            <a:rPr lang="en-US" dirty="0">
              <a:latin typeface="Times New Roman" panose="02020603050405020304" pitchFamily="18" charset="0"/>
              <a:cs typeface="Times New Roman" panose="02020603050405020304" pitchFamily="18" charset="0"/>
            </a:rPr>
            <a:t>: </a:t>
          </a:r>
          <a:endParaRPr lang="en-US" dirty="0"/>
        </a:p>
      </dgm:t>
    </dgm:pt>
    <dgm:pt modelId="{45DEB412-8356-45CA-A3CD-C2CE1B6E5075}" cxnId="{57670AA7-23AB-426D-BAED-33F36D2AF5FF}" type="parTrans">
      <dgm:prSet/>
      <dgm:spPr/>
      <dgm:t>
        <a:bodyPr/>
        <a:lstStyle/>
        <a:p>
          <a:endParaRPr lang="en-US"/>
        </a:p>
      </dgm:t>
    </dgm:pt>
    <dgm:pt modelId="{4B1ACB7F-3122-496C-B38E-A9FD1D7A4A17}" cxnId="{57670AA7-23AB-426D-BAED-33F36D2AF5FF}" type="sibTrans">
      <dgm:prSet/>
      <dgm:spPr/>
      <dgm:t>
        <a:bodyPr/>
        <a:lstStyle/>
        <a:p>
          <a:endParaRPr lang="en-US"/>
        </a:p>
      </dgm:t>
    </dgm:pt>
    <dgm:pt modelId="{73091FE0-D31D-4A6D-BF62-B9DFC186CD6A}">
      <dgm:prSet/>
      <dgm:spPr/>
      <dgm:t>
        <a:bodyPr/>
        <a:lstStyle/>
        <a:p>
          <a:r>
            <a:rPr lang="vi-VN" dirty="0">
              <a:latin typeface="Times New Roman" panose="02020603050405020304" pitchFamily="18" charset="0"/>
              <a:cs typeface="Times New Roman" panose="02020603050405020304" pitchFamily="18" charset="0"/>
            </a:rPr>
            <a:t>Trích xuất đặc trưng ảnh với đầu ra có shape (batch_size, num_regions, 768)</a:t>
          </a:r>
        </a:p>
      </dgm:t>
    </dgm:pt>
    <dgm:pt modelId="{028BED0B-C739-4883-B3A3-9EADBE6970A4}" cxnId="{D03864D4-637B-48C2-B43E-EC1B14A37094}" type="parTrans">
      <dgm:prSet/>
      <dgm:spPr/>
      <dgm:t>
        <a:bodyPr/>
        <a:lstStyle/>
        <a:p>
          <a:endParaRPr lang="en-US"/>
        </a:p>
      </dgm:t>
    </dgm:pt>
    <dgm:pt modelId="{37B5165C-6146-455B-9E87-DC4929BFB528}" cxnId="{D03864D4-637B-48C2-B43E-EC1B14A37094}" type="sibTrans">
      <dgm:prSet/>
      <dgm:spPr/>
      <dgm:t>
        <a:bodyPr/>
        <a:lstStyle/>
        <a:p>
          <a:endParaRPr lang="en-US"/>
        </a:p>
      </dgm:t>
    </dgm:pt>
    <dgm:pt modelId="{E44AE7BF-852D-48D1-A64B-29C5F5D7B5FC}">
      <dgm:prSet/>
      <dgm:spPr/>
      <dgm:t>
        <a:bodyPr/>
        <a:lstStyle/>
        <a:p>
          <a:r>
            <a:rPr lang="vi-VN" dirty="0">
              <a:latin typeface="Times New Roman" panose="02020603050405020304" pitchFamily="18" charset="0"/>
              <a:cs typeface="Times New Roman" panose="02020603050405020304" pitchFamily="18" charset="0"/>
            </a:rPr>
            <a:t>TextEncoder (PhoBERT)</a:t>
          </a:r>
        </a:p>
      </dgm:t>
    </dgm:pt>
    <dgm:pt modelId="{CD30964B-9EBC-4423-9A72-BFFAB3615347}" cxnId="{0CEE1785-D8B5-4DA9-9359-F5B16C6EA54B}" type="parTrans">
      <dgm:prSet/>
      <dgm:spPr/>
      <dgm:t>
        <a:bodyPr/>
        <a:lstStyle/>
        <a:p>
          <a:endParaRPr lang="en-US"/>
        </a:p>
      </dgm:t>
    </dgm:pt>
    <dgm:pt modelId="{502C2F5A-2E0B-427A-AA18-BF9179EFC17B}" cxnId="{0CEE1785-D8B5-4DA9-9359-F5B16C6EA54B}" type="sibTrans">
      <dgm:prSet/>
      <dgm:spPr/>
      <dgm:t>
        <a:bodyPr/>
        <a:lstStyle/>
        <a:p>
          <a:endParaRPr lang="en-US"/>
        </a:p>
      </dgm:t>
    </dgm:pt>
    <dgm:pt modelId="{1212558A-929E-4DC0-8312-3E2B11F23491}">
      <dgm:prSet/>
      <dgm:spPr/>
      <dgm:t>
        <a:bodyPr/>
        <a:lstStyle/>
        <a:p>
          <a:r>
            <a:rPr lang="vi-VN" dirty="0">
              <a:latin typeface="Times New Roman" panose="02020603050405020304" pitchFamily="18" charset="0"/>
              <a:cs typeface="Times New Roman" panose="02020603050405020304" pitchFamily="18" charset="0"/>
            </a:rPr>
            <a:t>Mã hóa câu hỏi tiếng Việt bằng mô hình pretrained PhoBERT</a:t>
          </a:r>
        </a:p>
      </dgm:t>
    </dgm:pt>
    <dgm:pt modelId="{2B7D57E6-2F11-4D0C-BCD3-C051E95D0807}" cxnId="{9CCAE7BB-7547-4152-A215-1C71CBD7DA1D}" type="parTrans">
      <dgm:prSet/>
      <dgm:spPr/>
      <dgm:t>
        <a:bodyPr/>
        <a:lstStyle/>
        <a:p>
          <a:endParaRPr lang="en-US"/>
        </a:p>
      </dgm:t>
    </dgm:pt>
    <dgm:pt modelId="{38A5A8C4-85BA-4DB9-9AFA-08A139120299}" cxnId="{9CCAE7BB-7547-4152-A215-1C71CBD7DA1D}" type="sibTrans">
      <dgm:prSet/>
      <dgm:spPr/>
      <dgm:t>
        <a:bodyPr/>
        <a:lstStyle/>
        <a:p>
          <a:endParaRPr lang="en-US"/>
        </a:p>
      </dgm:t>
    </dgm:pt>
    <dgm:pt modelId="{58B58967-EB06-497C-BFA6-6EC3A5ED962F}">
      <dgm:prSet/>
      <dgm:spPr/>
      <dgm:t>
        <a:bodyPr/>
        <a:lstStyle/>
        <a:p>
          <a:r>
            <a:rPr lang="vi-VN" dirty="0">
              <a:latin typeface="Times New Roman" panose="02020603050405020304" pitchFamily="18" charset="0"/>
              <a:cs typeface="Times New Roman" panose="02020603050405020304" pitchFamily="18" charset="0"/>
            </a:rPr>
            <a:t>Đầu ra là last_hidden_state, sau đó lấy mean vector (trung bình tất cả token) làm đại diện cho </a:t>
          </a:r>
          <a:r>
            <a:rPr lang="vi-VN">
              <a:latin typeface="Times New Roman" panose="02020603050405020304" pitchFamily="18" charset="0"/>
              <a:cs typeface="Times New Roman" panose="02020603050405020304" pitchFamily="18" charset="0"/>
            </a:rPr>
            <a:t>câu hỏi</a:t>
          </a:r>
          <a:endParaRPr lang="en-US" dirty="0">
            <a:latin typeface="Times New Roman" panose="02020603050405020304" pitchFamily="18" charset="0"/>
            <a:cs typeface="Times New Roman" panose="02020603050405020304" pitchFamily="18" charset="0"/>
          </a:endParaRPr>
        </a:p>
      </dgm:t>
    </dgm:pt>
    <dgm:pt modelId="{AAE52158-8A73-4AE2-9F1F-4AE4FAA57150}" cxnId="{904CD26F-6D01-497D-B225-28AA4404E65C}" type="parTrans">
      <dgm:prSet/>
      <dgm:spPr/>
      <dgm:t>
        <a:bodyPr/>
        <a:lstStyle/>
        <a:p>
          <a:endParaRPr lang="en-US"/>
        </a:p>
      </dgm:t>
    </dgm:pt>
    <dgm:pt modelId="{AD426AC8-373C-44F9-858F-853D01280DC3}" cxnId="{904CD26F-6D01-497D-B225-28AA4404E65C}" type="sibTrans">
      <dgm:prSet/>
      <dgm:spPr/>
      <dgm:t>
        <a:bodyPr/>
        <a:lstStyle/>
        <a:p>
          <a:endParaRPr lang="en-US"/>
        </a:p>
      </dgm:t>
    </dgm:pt>
    <dgm:pt modelId="{4FBEC217-D06A-43BC-A98B-F4FFF93FB1E9}">
      <dgm:prSet/>
      <dgm:spPr/>
      <dgm:t>
        <a:bodyPr/>
        <a:lstStyle/>
        <a:p>
          <a:r>
            <a:rPr lang="vi-VN" dirty="0">
              <a:latin typeface="Times New Roman" panose="02020603050405020304" pitchFamily="18" charset="0"/>
              <a:cs typeface="Times New Roman" panose="02020603050405020304" pitchFamily="18" charset="0"/>
            </a:rPr>
            <a:t>Cross Attention</a:t>
          </a:r>
        </a:p>
      </dgm:t>
    </dgm:pt>
    <dgm:pt modelId="{594DBBF4-B755-4B56-9D43-AE7843EED41D}" cxnId="{F6968087-1E34-4881-BA0F-E1EE34C7AE12}" type="parTrans">
      <dgm:prSet/>
      <dgm:spPr/>
      <dgm:t>
        <a:bodyPr/>
        <a:lstStyle/>
        <a:p>
          <a:endParaRPr lang="en-US"/>
        </a:p>
      </dgm:t>
    </dgm:pt>
    <dgm:pt modelId="{AD5A9952-C540-4AA4-A408-F196B6B9B357}" cxnId="{F6968087-1E34-4881-BA0F-E1EE34C7AE12}" type="sibTrans">
      <dgm:prSet/>
      <dgm:spPr/>
      <dgm:t>
        <a:bodyPr/>
        <a:lstStyle/>
        <a:p>
          <a:endParaRPr lang="en-US"/>
        </a:p>
      </dgm:t>
    </dgm:pt>
    <dgm:pt modelId="{C894B116-5841-4F49-9E29-EEF5877FB9E3}">
      <dgm:prSet/>
      <dgm:spPr/>
      <dgm:t>
        <a:bodyPr/>
        <a:lstStyle/>
        <a:p>
          <a:r>
            <a:rPr lang="vi-VN" dirty="0">
              <a:latin typeface="Times New Roman" panose="02020603050405020304" pitchFamily="18" charset="0"/>
              <a:cs typeface="Times New Roman" panose="02020603050405020304" pitchFamily="18" charset="0"/>
            </a:rPr>
            <a:t>Sử dụng MultiheadAttention với 8 heads</a:t>
          </a:r>
        </a:p>
      </dgm:t>
    </dgm:pt>
    <dgm:pt modelId="{370EABA1-1595-428A-9E84-7F2BD1E57E88}" cxnId="{DD60163A-E093-42D3-9AF7-E55B2C32E9CF}" type="parTrans">
      <dgm:prSet/>
      <dgm:spPr/>
      <dgm:t>
        <a:bodyPr/>
        <a:lstStyle/>
        <a:p>
          <a:endParaRPr lang="en-US"/>
        </a:p>
      </dgm:t>
    </dgm:pt>
    <dgm:pt modelId="{DB1FA4F5-22B7-4EC8-9017-2EA89E02732B}" cxnId="{DD60163A-E093-42D3-9AF7-E55B2C32E9CF}" type="sibTrans">
      <dgm:prSet/>
      <dgm:spPr/>
      <dgm:t>
        <a:bodyPr/>
        <a:lstStyle/>
        <a:p>
          <a:endParaRPr lang="en-US"/>
        </a:p>
      </dgm:t>
    </dgm:pt>
    <dgm:pt modelId="{F41B69E9-7003-43F5-B6B7-93F63AB2B284}">
      <dgm:prSet/>
      <dgm:spPr/>
      <dgm:t>
        <a:bodyPr/>
        <a:lstStyle/>
        <a:p>
          <a:r>
            <a:rPr lang="en-US" dirty="0">
              <a:latin typeface="Times New Roman" panose="02020603050405020304" pitchFamily="18" charset="0"/>
              <a:cs typeface="Times New Roman" panose="02020603050405020304" pitchFamily="18" charset="0"/>
            </a:rPr>
            <a:t>C</a:t>
          </a:r>
          <a:r>
            <a:rPr lang="vi-VN" dirty="0">
              <a:latin typeface="Times New Roman" panose="02020603050405020304" pitchFamily="18" charset="0"/>
              <a:cs typeface="Times New Roman" panose="02020603050405020304" pitchFamily="18" charset="0"/>
            </a:rPr>
            <a:t>âu hỏi là query, đặc trưng ảnh là key và value</a:t>
          </a:r>
        </a:p>
      </dgm:t>
    </dgm:pt>
    <dgm:pt modelId="{9C451D86-2738-4562-93DE-EF2896B855CE}" cxnId="{3C9A18B3-15F8-410D-8ADC-EB1DC7BA854A}" type="parTrans">
      <dgm:prSet/>
      <dgm:spPr/>
      <dgm:t>
        <a:bodyPr/>
        <a:lstStyle/>
        <a:p>
          <a:endParaRPr lang="en-US"/>
        </a:p>
      </dgm:t>
    </dgm:pt>
    <dgm:pt modelId="{407BCCD9-C1BD-4850-9DBA-F06DB9B426AB}" cxnId="{3C9A18B3-15F8-410D-8ADC-EB1DC7BA854A}" type="sibTrans">
      <dgm:prSet/>
      <dgm:spPr/>
      <dgm:t>
        <a:bodyPr/>
        <a:lstStyle/>
        <a:p>
          <a:endParaRPr lang="en-US"/>
        </a:p>
      </dgm:t>
    </dgm:pt>
    <dgm:pt modelId="{9782546E-E9DD-47DD-B80D-54A084698B79}">
      <dgm:prSet/>
      <dgm:spPr/>
      <dgm:t>
        <a:bodyPr/>
        <a:lstStyle/>
        <a:p>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hỏi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“focus”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endParaRPr lang="vi-VN" dirty="0">
            <a:latin typeface="Times New Roman" panose="02020603050405020304" pitchFamily="18" charset="0"/>
            <a:cs typeface="Times New Roman" panose="02020603050405020304" pitchFamily="18" charset="0"/>
          </a:endParaRPr>
        </a:p>
      </dgm:t>
    </dgm:pt>
    <dgm:pt modelId="{FFE783D2-9D89-460D-A5C3-29151F32955C}" cxnId="{CB79EF11-28A2-48CA-8325-B2C43EAC8804}" type="parTrans">
      <dgm:prSet/>
      <dgm:spPr/>
      <dgm:t>
        <a:bodyPr/>
        <a:lstStyle/>
        <a:p>
          <a:endParaRPr lang="en-US"/>
        </a:p>
      </dgm:t>
    </dgm:pt>
    <dgm:pt modelId="{3575C015-F848-4FD6-B67B-A2F4CC563646}" cxnId="{CB79EF11-28A2-48CA-8325-B2C43EAC8804}" type="sibTrans">
      <dgm:prSet/>
      <dgm:spPr/>
      <dgm:t>
        <a:bodyPr/>
        <a:lstStyle/>
        <a:p>
          <a:endParaRPr lang="en-US"/>
        </a:p>
      </dgm:t>
    </dgm:pt>
    <dgm:pt modelId="{B8FA86A2-8D48-473E-81C8-9F6D8266295A}">
      <dgm:prSet/>
      <dgm:spPr/>
      <dgm:t>
        <a:bodyPr/>
        <a:lstStyle/>
        <a:p>
          <a:r>
            <a:rPr lang="vi-VN" dirty="0">
              <a:latin typeface="Times New Roman" panose="02020603050405020304" pitchFamily="18" charset="0"/>
              <a:cs typeface="Times New Roman" panose="02020603050405020304" pitchFamily="18" charset="0"/>
            </a:rPr>
            <a:t>Transformer Encoder Layer</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dgm:t>
    </dgm:pt>
    <dgm:pt modelId="{76C24336-A362-40FC-91A7-853DEC343161}" cxnId="{5C518CF7-981E-40A9-9DAB-6161AEC2533F}" type="parTrans">
      <dgm:prSet/>
      <dgm:spPr/>
      <dgm:t>
        <a:bodyPr/>
        <a:lstStyle/>
        <a:p>
          <a:endParaRPr lang="en-US"/>
        </a:p>
      </dgm:t>
    </dgm:pt>
    <dgm:pt modelId="{6BCA100A-ACF8-404E-9E6F-35E9274FDEE5}" cxnId="{5C518CF7-981E-40A9-9DAB-6161AEC2533F}" type="sibTrans">
      <dgm:prSet/>
      <dgm:spPr/>
      <dgm:t>
        <a:bodyPr/>
        <a:lstStyle/>
        <a:p>
          <a:endParaRPr lang="en-US"/>
        </a:p>
      </dgm:t>
    </dgm:pt>
    <dgm:pt modelId="{AFE3E9E0-C4D4-4685-8862-A4344DDAC8D0}">
      <dgm:prSet/>
      <dgm:spPr/>
      <dgm:t>
        <a:bodyPr/>
        <a:lstStyle/>
        <a:p>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Classifier</a:t>
          </a:r>
          <a:r>
            <a:rPr lang="en-US" dirty="0">
              <a:latin typeface="Times New Roman" panose="02020603050405020304" pitchFamily="18" charset="0"/>
              <a:cs typeface="Times New Roman" panose="02020603050405020304" pitchFamily="18" charset="0"/>
            </a:rPr>
            <a:t>:</a:t>
          </a:r>
        </a:p>
      </dgm:t>
    </dgm:pt>
    <dgm:pt modelId="{7D2A1B96-2C44-4D4A-8882-7F97F2D6E58B}" cxnId="{98B60287-E77F-4BE0-8831-7C628D94AB28}" type="parTrans">
      <dgm:prSet/>
      <dgm:spPr/>
      <dgm:t>
        <a:bodyPr/>
        <a:lstStyle/>
        <a:p>
          <a:endParaRPr lang="en-US"/>
        </a:p>
      </dgm:t>
    </dgm:pt>
    <dgm:pt modelId="{0AA04493-D440-4101-B453-00DE82A7B2DA}" cxnId="{98B60287-E77F-4BE0-8831-7C628D94AB28}" type="sibTrans">
      <dgm:prSet/>
      <dgm:spPr/>
      <dgm:t>
        <a:bodyPr/>
        <a:lstStyle/>
        <a:p>
          <a:endParaRPr lang="en-US"/>
        </a:p>
      </dgm:t>
    </dgm:pt>
    <dgm:pt modelId="{67E10100-AEF7-4675-8245-F8280A49B794}">
      <dgm:prSet/>
      <dgm:spPr/>
      <dgm:t>
        <a:bodyPr/>
        <a:lstStyle/>
        <a:p>
          <a:r>
            <a:rPr lang="vi-VN" dirty="0">
              <a:latin typeface="Times New Roman" panose="02020603050405020304" pitchFamily="18" charset="0"/>
              <a:cs typeface="Times New Roman" panose="02020603050405020304" pitchFamily="18" charset="0"/>
            </a:rPr>
            <a:t>Sử dụng Conv2D(1x1) để giảm chiều từ 2048 → 768</a:t>
          </a:r>
        </a:p>
      </dgm:t>
    </dgm:pt>
    <dgm:pt modelId="{1EDA01B4-4BAD-4F7D-ABE6-773646B3D704}" cxnId="{EB456171-AE4E-4B31-B56A-E5AA28B78241}" type="parTrans">
      <dgm:prSet/>
      <dgm:spPr/>
      <dgm:t>
        <a:bodyPr/>
        <a:lstStyle/>
        <a:p>
          <a:endParaRPr lang="en-US"/>
        </a:p>
      </dgm:t>
    </dgm:pt>
    <dgm:pt modelId="{6C6BCB6F-0750-4516-86A0-5202F69992FF}" cxnId="{EB456171-AE4E-4B31-B56A-E5AA28B78241}" type="sibTrans">
      <dgm:prSet/>
      <dgm:spPr/>
      <dgm:t>
        <a:bodyPr/>
        <a:lstStyle/>
        <a:p>
          <a:endParaRPr lang="en-US"/>
        </a:p>
      </dgm:t>
    </dgm:pt>
    <dgm:pt modelId="{514CAC27-9052-451A-B07B-88C3060B5952}">
      <dgm:prSet/>
      <dgm:spPr/>
      <dgm:t>
        <a:bodyPr/>
        <a:lstStyle/>
        <a:p>
          <a:r>
            <a:rPr lang="vi-VN">
              <a:latin typeface="Times New Roman" panose="02020603050405020304" pitchFamily="18" charset="0"/>
              <a:cs typeface="Times New Roman" panose="02020603050405020304" pitchFamily="18" charset="0"/>
            </a:rPr>
            <a:t>Xử lý đầu ra attention để tăng khả năng học quan hệ ảnh–văn bản sâu hơn</a:t>
          </a:r>
          <a:endParaRPr lang="vi-VN" dirty="0">
            <a:latin typeface="Times New Roman" panose="02020603050405020304" pitchFamily="18" charset="0"/>
            <a:cs typeface="Times New Roman" panose="02020603050405020304" pitchFamily="18" charset="0"/>
          </a:endParaRPr>
        </a:p>
      </dgm:t>
    </dgm:pt>
    <dgm:pt modelId="{FB2D2A19-5D15-46FE-B4AB-AA9522F83538}" cxnId="{E9B6BBD4-96B7-45E2-9F6C-6D54B5131985}" type="parTrans">
      <dgm:prSet/>
      <dgm:spPr/>
      <dgm:t>
        <a:bodyPr/>
        <a:lstStyle/>
        <a:p>
          <a:endParaRPr lang="en-US"/>
        </a:p>
      </dgm:t>
    </dgm:pt>
    <dgm:pt modelId="{BE105AE2-E5BB-40DB-905D-64FC56E1E9AC}" cxnId="{E9B6BBD4-96B7-45E2-9F6C-6D54B5131985}" type="sibTrans">
      <dgm:prSet/>
      <dgm:spPr/>
      <dgm:t>
        <a:bodyPr/>
        <a:lstStyle/>
        <a:p>
          <a:endParaRPr lang="en-US"/>
        </a:p>
      </dgm:t>
    </dgm:pt>
    <dgm:pt modelId="{EF4F81EE-A309-48FA-AE83-106A673D1EC4}">
      <dgm:prSet/>
      <dgm:spPr/>
      <dgm:t>
        <a:bodyPr/>
        <a:lstStyle/>
        <a:p>
          <a:r>
            <a:rPr lang="vi-VN">
              <a:latin typeface="Times New Roman" panose="02020603050405020304" pitchFamily="18" charset="0"/>
              <a:cs typeface="Times New Roman" panose="02020603050405020304" pitchFamily="18" charset="0"/>
            </a:rPr>
            <a:t>Fully connected layer (linear) với đầu ra số chiều = số lượng nhãn trả lời (1.000)</a:t>
          </a:r>
          <a:r>
            <a:rPr lang="en-US">
              <a:latin typeface="Times New Roman" panose="02020603050405020304" pitchFamily="18" charset="0"/>
              <a:cs typeface="Times New Roman" panose="02020603050405020304" pitchFamily="18" charset="0"/>
            </a:rPr>
            <a:t> và t</a:t>
          </a:r>
          <a:r>
            <a:rPr lang="vi-VN">
              <a:latin typeface="Times New Roman" panose="02020603050405020304" pitchFamily="18" charset="0"/>
              <a:cs typeface="Times New Roman" panose="02020603050405020304" pitchFamily="18" charset="0"/>
            </a:rPr>
            <a:t>rả về logits để dự đoán nhãn câu trả lời phù hợp</a:t>
          </a:r>
          <a:endParaRPr lang="en-US" dirty="0">
            <a:latin typeface="Times New Roman" panose="02020603050405020304" pitchFamily="18" charset="0"/>
            <a:cs typeface="Times New Roman" panose="02020603050405020304" pitchFamily="18" charset="0"/>
          </a:endParaRPr>
        </a:p>
      </dgm:t>
    </dgm:pt>
    <dgm:pt modelId="{B288DF41-CF0E-46DF-8F27-A865A4CE694B}" cxnId="{07AB8C9D-3F43-426F-87A9-8C6B1F94E1F5}" type="parTrans">
      <dgm:prSet/>
      <dgm:spPr/>
      <dgm:t>
        <a:bodyPr/>
        <a:lstStyle/>
        <a:p>
          <a:endParaRPr lang="en-US"/>
        </a:p>
      </dgm:t>
    </dgm:pt>
    <dgm:pt modelId="{4E9CC2C7-BCAC-4CDB-A138-A91CA8572A76}" cxnId="{07AB8C9D-3F43-426F-87A9-8C6B1F94E1F5}" type="sibTrans">
      <dgm:prSet/>
      <dgm:spPr/>
      <dgm:t>
        <a:bodyPr/>
        <a:lstStyle/>
        <a:p>
          <a:endParaRPr lang="en-US"/>
        </a:p>
      </dgm:t>
    </dgm:pt>
    <dgm:pt modelId="{F0F87DA6-BBE9-4FAD-8080-9605C5A5C500}" type="pres">
      <dgm:prSet presAssocID="{6B5A65A4-6856-437E-AAC5-C36B265E1F28}" presName="linear" presStyleCnt="0">
        <dgm:presLayoutVars>
          <dgm:animLvl val="lvl"/>
          <dgm:resizeHandles val="exact"/>
        </dgm:presLayoutVars>
      </dgm:prSet>
      <dgm:spPr/>
    </dgm:pt>
    <dgm:pt modelId="{56911C19-400E-4F2C-A012-4A83A9012A95}" type="pres">
      <dgm:prSet presAssocID="{B828C32E-D532-46BC-ADDD-C035B549D67A}" presName="parentText" presStyleLbl="node1" presStyleIdx="0" presStyleCnt="5">
        <dgm:presLayoutVars>
          <dgm:chMax val="0"/>
          <dgm:bulletEnabled val="1"/>
        </dgm:presLayoutVars>
      </dgm:prSet>
      <dgm:spPr/>
    </dgm:pt>
    <dgm:pt modelId="{DD3CAE4A-A918-4010-9957-AE2469E4F1C8}" type="pres">
      <dgm:prSet presAssocID="{B828C32E-D532-46BC-ADDD-C035B549D67A}" presName="childText" presStyleLbl="revTx" presStyleIdx="0" presStyleCnt="5">
        <dgm:presLayoutVars>
          <dgm:bulletEnabled val="1"/>
        </dgm:presLayoutVars>
      </dgm:prSet>
      <dgm:spPr/>
    </dgm:pt>
    <dgm:pt modelId="{584A740D-46B8-4593-8D75-4AFD303CC1E0}" type="pres">
      <dgm:prSet presAssocID="{E44AE7BF-852D-48D1-A64B-29C5F5D7B5FC}" presName="parentText" presStyleLbl="node1" presStyleIdx="1" presStyleCnt="5">
        <dgm:presLayoutVars>
          <dgm:chMax val="0"/>
          <dgm:bulletEnabled val="1"/>
        </dgm:presLayoutVars>
      </dgm:prSet>
      <dgm:spPr/>
    </dgm:pt>
    <dgm:pt modelId="{8A2E306F-CA6E-40CE-8058-DCA692B0161F}" type="pres">
      <dgm:prSet presAssocID="{E44AE7BF-852D-48D1-A64B-29C5F5D7B5FC}" presName="childText" presStyleLbl="revTx" presStyleIdx="1" presStyleCnt="5">
        <dgm:presLayoutVars>
          <dgm:bulletEnabled val="1"/>
        </dgm:presLayoutVars>
      </dgm:prSet>
      <dgm:spPr/>
    </dgm:pt>
    <dgm:pt modelId="{61708F61-BD8D-40EA-B9F2-BC57845F4F87}" type="pres">
      <dgm:prSet presAssocID="{4FBEC217-D06A-43BC-A98B-F4FFF93FB1E9}" presName="parentText" presStyleLbl="node1" presStyleIdx="2" presStyleCnt="5">
        <dgm:presLayoutVars>
          <dgm:chMax val="0"/>
          <dgm:bulletEnabled val="1"/>
        </dgm:presLayoutVars>
      </dgm:prSet>
      <dgm:spPr/>
    </dgm:pt>
    <dgm:pt modelId="{C3BAF463-7673-4AF8-A913-DB1A3A5A55A5}" type="pres">
      <dgm:prSet presAssocID="{4FBEC217-D06A-43BC-A98B-F4FFF93FB1E9}" presName="childText" presStyleLbl="revTx" presStyleIdx="2" presStyleCnt="5">
        <dgm:presLayoutVars>
          <dgm:bulletEnabled val="1"/>
        </dgm:presLayoutVars>
      </dgm:prSet>
      <dgm:spPr/>
    </dgm:pt>
    <dgm:pt modelId="{9BD0C6CF-A0AA-4895-A103-81434C50CD94}" type="pres">
      <dgm:prSet presAssocID="{B8FA86A2-8D48-473E-81C8-9F6D8266295A}" presName="parentText" presStyleLbl="node1" presStyleIdx="3" presStyleCnt="5">
        <dgm:presLayoutVars>
          <dgm:chMax val="0"/>
          <dgm:bulletEnabled val="1"/>
        </dgm:presLayoutVars>
      </dgm:prSet>
      <dgm:spPr/>
    </dgm:pt>
    <dgm:pt modelId="{5C097B2B-E109-4CDD-8291-1F2452FB53AE}" type="pres">
      <dgm:prSet presAssocID="{B8FA86A2-8D48-473E-81C8-9F6D8266295A}" presName="childText" presStyleLbl="revTx" presStyleIdx="3" presStyleCnt="5">
        <dgm:presLayoutVars>
          <dgm:bulletEnabled val="1"/>
        </dgm:presLayoutVars>
      </dgm:prSet>
      <dgm:spPr/>
    </dgm:pt>
    <dgm:pt modelId="{8B42959B-FDE3-4891-AD4F-C0E0C3409A16}" type="pres">
      <dgm:prSet presAssocID="{AFE3E9E0-C4D4-4685-8862-A4344DDAC8D0}" presName="parentText" presStyleLbl="node1" presStyleIdx="4" presStyleCnt="5">
        <dgm:presLayoutVars>
          <dgm:chMax val="0"/>
          <dgm:bulletEnabled val="1"/>
        </dgm:presLayoutVars>
      </dgm:prSet>
      <dgm:spPr/>
    </dgm:pt>
    <dgm:pt modelId="{1E6287D8-1A0C-4C90-9E3F-75FEE9759C2E}" type="pres">
      <dgm:prSet presAssocID="{AFE3E9E0-C4D4-4685-8862-A4344DDAC8D0}" presName="childText" presStyleLbl="revTx" presStyleIdx="4" presStyleCnt="5">
        <dgm:presLayoutVars>
          <dgm:bulletEnabled val="1"/>
        </dgm:presLayoutVars>
      </dgm:prSet>
      <dgm:spPr/>
    </dgm:pt>
  </dgm:ptLst>
  <dgm:cxnLst>
    <dgm:cxn modelId="{3E790D0A-E10F-4581-9713-AC2EE7588E09}" type="presOf" srcId="{C894B116-5841-4F49-9E29-EEF5877FB9E3}" destId="{C3BAF463-7673-4AF8-A913-DB1A3A5A55A5}" srcOrd="0" destOrd="0" presId="urn:microsoft.com/office/officeart/2005/8/layout/vList2"/>
    <dgm:cxn modelId="{CB79EF11-28A2-48CA-8325-B2C43EAC8804}" srcId="{4FBEC217-D06A-43BC-A98B-F4FFF93FB1E9}" destId="{9782546E-E9DD-47DD-B80D-54A084698B79}" srcOrd="2" destOrd="0" parTransId="{FFE783D2-9D89-460D-A5C3-29151F32955C}" sibTransId="{3575C015-F848-4FD6-B67B-A2F4CC563646}"/>
    <dgm:cxn modelId="{0CF0D938-D689-42D1-9735-550115A5BA4C}" type="presOf" srcId="{9782546E-E9DD-47DD-B80D-54A084698B79}" destId="{C3BAF463-7673-4AF8-A913-DB1A3A5A55A5}" srcOrd="0" destOrd="2" presId="urn:microsoft.com/office/officeart/2005/8/layout/vList2"/>
    <dgm:cxn modelId="{DD60163A-E093-42D3-9AF7-E55B2C32E9CF}" srcId="{4FBEC217-D06A-43BC-A98B-F4FFF93FB1E9}" destId="{C894B116-5841-4F49-9E29-EEF5877FB9E3}" srcOrd="0" destOrd="0" parTransId="{370EABA1-1595-428A-9E84-7F2BD1E57E88}" sibTransId="{DB1FA4F5-22B7-4EC8-9017-2EA89E02732B}"/>
    <dgm:cxn modelId="{0096193B-77C4-45D1-8C81-F08BC54491B0}" type="presOf" srcId="{EF4F81EE-A309-48FA-AE83-106A673D1EC4}" destId="{1E6287D8-1A0C-4C90-9E3F-75FEE9759C2E}" srcOrd="0" destOrd="0" presId="urn:microsoft.com/office/officeart/2005/8/layout/vList2"/>
    <dgm:cxn modelId="{364C485C-2A80-43C1-9AA8-82BAEE0973E2}" type="presOf" srcId="{67E10100-AEF7-4675-8245-F8280A49B794}" destId="{DD3CAE4A-A918-4010-9957-AE2469E4F1C8}" srcOrd="0" destOrd="1" presId="urn:microsoft.com/office/officeart/2005/8/layout/vList2"/>
    <dgm:cxn modelId="{6AF59B62-B702-4815-AC56-73A26561DF62}" type="presOf" srcId="{6B5A65A4-6856-437E-AAC5-C36B265E1F28}" destId="{F0F87DA6-BBE9-4FAD-8080-9605C5A5C500}" srcOrd="0" destOrd="0" presId="urn:microsoft.com/office/officeart/2005/8/layout/vList2"/>
    <dgm:cxn modelId="{BA9C7E46-288D-4E34-BE54-EEA3E90F7FF3}" type="presOf" srcId="{58B58967-EB06-497C-BFA6-6EC3A5ED962F}" destId="{8A2E306F-CA6E-40CE-8058-DCA692B0161F}" srcOrd="0" destOrd="1" presId="urn:microsoft.com/office/officeart/2005/8/layout/vList2"/>
    <dgm:cxn modelId="{904CD26F-6D01-497D-B225-28AA4404E65C}" srcId="{E44AE7BF-852D-48D1-A64B-29C5F5D7B5FC}" destId="{58B58967-EB06-497C-BFA6-6EC3A5ED962F}" srcOrd="1" destOrd="0" parTransId="{AAE52158-8A73-4AE2-9F1F-4AE4FAA57150}" sibTransId="{AD426AC8-373C-44F9-858F-853D01280DC3}"/>
    <dgm:cxn modelId="{EB456171-AE4E-4B31-B56A-E5AA28B78241}" srcId="{B828C32E-D532-46BC-ADDD-C035B549D67A}" destId="{67E10100-AEF7-4675-8245-F8280A49B794}" srcOrd="1" destOrd="0" parTransId="{1EDA01B4-4BAD-4F7D-ABE6-773646B3D704}" sibTransId="{6C6BCB6F-0750-4516-86A0-5202F69992FF}"/>
    <dgm:cxn modelId="{1934C173-7004-4372-BAB7-C419800515BF}" type="presOf" srcId="{F41B69E9-7003-43F5-B6B7-93F63AB2B284}" destId="{C3BAF463-7673-4AF8-A913-DB1A3A5A55A5}" srcOrd="0" destOrd="1" presId="urn:microsoft.com/office/officeart/2005/8/layout/vList2"/>
    <dgm:cxn modelId="{946B4376-6550-4E64-9069-A68D7A524876}" type="presOf" srcId="{B828C32E-D532-46BC-ADDD-C035B549D67A}" destId="{56911C19-400E-4F2C-A012-4A83A9012A95}" srcOrd="0" destOrd="0" presId="urn:microsoft.com/office/officeart/2005/8/layout/vList2"/>
    <dgm:cxn modelId="{0CEE1785-D8B5-4DA9-9359-F5B16C6EA54B}" srcId="{6B5A65A4-6856-437E-AAC5-C36B265E1F28}" destId="{E44AE7BF-852D-48D1-A64B-29C5F5D7B5FC}" srcOrd="1" destOrd="0" parTransId="{CD30964B-9EBC-4423-9A72-BFFAB3615347}" sibTransId="{502C2F5A-2E0B-427A-AA18-BF9179EFC17B}"/>
    <dgm:cxn modelId="{98B60287-E77F-4BE0-8831-7C628D94AB28}" srcId="{6B5A65A4-6856-437E-AAC5-C36B265E1F28}" destId="{AFE3E9E0-C4D4-4685-8862-A4344DDAC8D0}" srcOrd="4" destOrd="0" parTransId="{7D2A1B96-2C44-4D4A-8882-7F97F2D6E58B}" sibTransId="{0AA04493-D440-4101-B453-00DE82A7B2DA}"/>
    <dgm:cxn modelId="{F6968087-1E34-4881-BA0F-E1EE34C7AE12}" srcId="{6B5A65A4-6856-437E-AAC5-C36B265E1F28}" destId="{4FBEC217-D06A-43BC-A98B-F4FFF93FB1E9}" srcOrd="2" destOrd="0" parTransId="{594DBBF4-B755-4B56-9D43-AE7843EED41D}" sibTransId="{AD5A9952-C540-4AA4-A408-F196B6B9B357}"/>
    <dgm:cxn modelId="{C5DB2888-29EA-4235-B553-92DB41C750AA}" type="presOf" srcId="{514CAC27-9052-451A-B07B-88C3060B5952}" destId="{5C097B2B-E109-4CDD-8291-1F2452FB53AE}" srcOrd="0" destOrd="0" presId="urn:microsoft.com/office/officeart/2005/8/layout/vList2"/>
    <dgm:cxn modelId="{07AB8C9D-3F43-426F-87A9-8C6B1F94E1F5}" srcId="{AFE3E9E0-C4D4-4685-8862-A4344DDAC8D0}" destId="{EF4F81EE-A309-48FA-AE83-106A673D1EC4}" srcOrd="0" destOrd="0" parTransId="{B288DF41-CF0E-46DF-8F27-A865A4CE694B}" sibTransId="{4E9CC2C7-BCAC-4CDB-A138-A91CA8572A76}"/>
    <dgm:cxn modelId="{57670AA7-23AB-426D-BAED-33F36D2AF5FF}" srcId="{6B5A65A4-6856-437E-AAC5-C36B265E1F28}" destId="{B828C32E-D532-46BC-ADDD-C035B549D67A}" srcOrd="0" destOrd="0" parTransId="{45DEB412-8356-45CA-A3CD-C2CE1B6E5075}" sibTransId="{4B1ACB7F-3122-496C-B38E-A9FD1D7A4A17}"/>
    <dgm:cxn modelId="{3C9A18B3-15F8-410D-8ADC-EB1DC7BA854A}" srcId="{4FBEC217-D06A-43BC-A98B-F4FFF93FB1E9}" destId="{F41B69E9-7003-43F5-B6B7-93F63AB2B284}" srcOrd="1" destOrd="0" parTransId="{9C451D86-2738-4562-93DE-EF2896B855CE}" sibTransId="{407BCCD9-C1BD-4850-9DBA-F06DB9B426AB}"/>
    <dgm:cxn modelId="{9CCAE7BB-7547-4152-A215-1C71CBD7DA1D}" srcId="{E44AE7BF-852D-48D1-A64B-29C5F5D7B5FC}" destId="{1212558A-929E-4DC0-8312-3E2B11F23491}" srcOrd="0" destOrd="0" parTransId="{2B7D57E6-2F11-4D0C-BCD3-C051E95D0807}" sibTransId="{38A5A8C4-85BA-4DB9-9AFA-08A139120299}"/>
    <dgm:cxn modelId="{1A7F00BE-D19D-415A-8000-AEC52A21CB4D}" type="presOf" srcId="{AFE3E9E0-C4D4-4685-8862-A4344DDAC8D0}" destId="{8B42959B-FDE3-4891-AD4F-C0E0C3409A16}" srcOrd="0" destOrd="0" presId="urn:microsoft.com/office/officeart/2005/8/layout/vList2"/>
    <dgm:cxn modelId="{42317DC8-4D0B-4460-8BFE-0ED1A0D524EA}" type="presOf" srcId="{73091FE0-D31D-4A6D-BF62-B9DFC186CD6A}" destId="{DD3CAE4A-A918-4010-9957-AE2469E4F1C8}" srcOrd="0" destOrd="0" presId="urn:microsoft.com/office/officeart/2005/8/layout/vList2"/>
    <dgm:cxn modelId="{829D2DCF-6B65-4EDE-8DE4-4534EAC1FD6B}" type="presOf" srcId="{E44AE7BF-852D-48D1-A64B-29C5F5D7B5FC}" destId="{584A740D-46B8-4593-8D75-4AFD303CC1E0}" srcOrd="0" destOrd="0" presId="urn:microsoft.com/office/officeart/2005/8/layout/vList2"/>
    <dgm:cxn modelId="{D03864D4-637B-48C2-B43E-EC1B14A37094}" srcId="{B828C32E-D532-46BC-ADDD-C035B549D67A}" destId="{73091FE0-D31D-4A6D-BF62-B9DFC186CD6A}" srcOrd="0" destOrd="0" parTransId="{028BED0B-C739-4883-B3A3-9EADBE6970A4}" sibTransId="{37B5165C-6146-455B-9E87-DC4929BFB528}"/>
    <dgm:cxn modelId="{E9B6BBD4-96B7-45E2-9F6C-6D54B5131985}" srcId="{B8FA86A2-8D48-473E-81C8-9F6D8266295A}" destId="{514CAC27-9052-451A-B07B-88C3060B5952}" srcOrd="0" destOrd="0" parTransId="{FB2D2A19-5D15-46FE-B4AB-AA9522F83538}" sibTransId="{BE105AE2-E5BB-40DB-905D-64FC56E1E9AC}"/>
    <dgm:cxn modelId="{BDA748DE-0F00-4F0D-8114-C61C1F79C5F8}" type="presOf" srcId="{1212558A-929E-4DC0-8312-3E2B11F23491}" destId="{8A2E306F-CA6E-40CE-8058-DCA692B0161F}" srcOrd="0" destOrd="0" presId="urn:microsoft.com/office/officeart/2005/8/layout/vList2"/>
    <dgm:cxn modelId="{04D77AE4-651F-4279-A8FC-BC860DA51982}" type="presOf" srcId="{B8FA86A2-8D48-473E-81C8-9F6D8266295A}" destId="{9BD0C6CF-A0AA-4895-A103-81434C50CD94}" srcOrd="0" destOrd="0" presId="urn:microsoft.com/office/officeart/2005/8/layout/vList2"/>
    <dgm:cxn modelId="{B59B8DF2-30C8-429A-8D5B-4F311BC40542}" type="presOf" srcId="{4FBEC217-D06A-43BC-A98B-F4FFF93FB1E9}" destId="{61708F61-BD8D-40EA-B9F2-BC57845F4F87}" srcOrd="0" destOrd="0" presId="urn:microsoft.com/office/officeart/2005/8/layout/vList2"/>
    <dgm:cxn modelId="{5C518CF7-981E-40A9-9DAB-6161AEC2533F}" srcId="{6B5A65A4-6856-437E-AAC5-C36B265E1F28}" destId="{B8FA86A2-8D48-473E-81C8-9F6D8266295A}" srcOrd="3" destOrd="0" parTransId="{76C24336-A362-40FC-91A7-853DEC343161}" sibTransId="{6BCA100A-ACF8-404E-9E6F-35E9274FDEE5}"/>
    <dgm:cxn modelId="{9A1E75AB-71CC-43A4-B5C0-1BAE7B969E85}" type="presParOf" srcId="{F0F87DA6-BBE9-4FAD-8080-9605C5A5C500}" destId="{56911C19-400E-4F2C-A012-4A83A9012A95}" srcOrd="0" destOrd="0" presId="urn:microsoft.com/office/officeart/2005/8/layout/vList2"/>
    <dgm:cxn modelId="{893D438F-2D17-4B63-AF31-1EC173DC9BB2}" type="presParOf" srcId="{F0F87DA6-BBE9-4FAD-8080-9605C5A5C500}" destId="{DD3CAE4A-A918-4010-9957-AE2469E4F1C8}" srcOrd="1" destOrd="0" presId="urn:microsoft.com/office/officeart/2005/8/layout/vList2"/>
    <dgm:cxn modelId="{3F17EE4F-F271-4374-8171-FC4D5DFCE5B8}" type="presParOf" srcId="{F0F87DA6-BBE9-4FAD-8080-9605C5A5C500}" destId="{584A740D-46B8-4593-8D75-4AFD303CC1E0}" srcOrd="2" destOrd="0" presId="urn:microsoft.com/office/officeart/2005/8/layout/vList2"/>
    <dgm:cxn modelId="{85499F37-D642-4269-9ABB-ADC55102F184}" type="presParOf" srcId="{F0F87DA6-BBE9-4FAD-8080-9605C5A5C500}" destId="{8A2E306F-CA6E-40CE-8058-DCA692B0161F}" srcOrd="3" destOrd="0" presId="urn:microsoft.com/office/officeart/2005/8/layout/vList2"/>
    <dgm:cxn modelId="{928068E0-852E-4AA6-875D-A95E3DC69488}" type="presParOf" srcId="{F0F87DA6-BBE9-4FAD-8080-9605C5A5C500}" destId="{61708F61-BD8D-40EA-B9F2-BC57845F4F87}" srcOrd="4" destOrd="0" presId="urn:microsoft.com/office/officeart/2005/8/layout/vList2"/>
    <dgm:cxn modelId="{D86D6194-4BE7-4D10-96D8-BF708B943834}" type="presParOf" srcId="{F0F87DA6-BBE9-4FAD-8080-9605C5A5C500}" destId="{C3BAF463-7673-4AF8-A913-DB1A3A5A55A5}" srcOrd="5" destOrd="0" presId="urn:microsoft.com/office/officeart/2005/8/layout/vList2"/>
    <dgm:cxn modelId="{14675042-F915-4882-990A-EDB08AC1D89C}" type="presParOf" srcId="{F0F87DA6-BBE9-4FAD-8080-9605C5A5C500}" destId="{9BD0C6CF-A0AA-4895-A103-81434C50CD94}" srcOrd="6" destOrd="0" presId="urn:microsoft.com/office/officeart/2005/8/layout/vList2"/>
    <dgm:cxn modelId="{3BB66161-9B56-4E52-AECF-816631376FA1}" type="presParOf" srcId="{F0F87DA6-BBE9-4FAD-8080-9605C5A5C500}" destId="{5C097B2B-E109-4CDD-8291-1F2452FB53AE}" srcOrd="7" destOrd="0" presId="urn:microsoft.com/office/officeart/2005/8/layout/vList2"/>
    <dgm:cxn modelId="{2CDF7FEB-9C41-424C-ADCD-006CFA512186}" type="presParOf" srcId="{F0F87DA6-BBE9-4FAD-8080-9605C5A5C500}" destId="{8B42959B-FDE3-4891-AD4F-C0E0C3409A16}" srcOrd="8" destOrd="0" presId="urn:microsoft.com/office/officeart/2005/8/layout/vList2"/>
    <dgm:cxn modelId="{068AF66A-4F2D-4C97-BF47-A92C314DCA7B}" type="presParOf" srcId="{F0F87DA6-BBE9-4FAD-8080-9605C5A5C500}" destId="{1E6287D8-1A0C-4C90-9E3F-75FEE9759C2E}" srcOrd="9"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4AAFB1-8FC6-4ED5-89B1-28A90D6912CE}"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2CF03667-10F7-4355-B792-E241D5C17FB4}">
      <dgm:prSet phldrT="[Text]"/>
      <dgm:spPr/>
      <dgm:t>
        <a:bodyPr/>
        <a:lstStyle/>
        <a:p>
          <a:r>
            <a:rPr lang="en-US" b="1" dirty="0">
              <a:latin typeface="Times New Roman" panose="02020603050405020304" pitchFamily="18" charset="0"/>
              <a:cs typeface="Times New Roman" panose="02020603050405020304" pitchFamily="18" charset="0"/>
            </a:rPr>
            <a:t>1</a:t>
          </a:r>
          <a:r>
            <a:rPr lang="vi-VN" b="1" dirty="0">
              <a:latin typeface="Times New Roman" panose="02020603050405020304" pitchFamily="18" charset="0"/>
              <a:cs typeface="Times New Roman" panose="02020603050405020304" pitchFamily="18" charset="0"/>
            </a:rPr>
            <a:t>. Cải thiện dữ liệu</a:t>
          </a:r>
          <a:endParaRPr lang="en-US" dirty="0"/>
        </a:p>
      </dgm:t>
    </dgm:pt>
    <dgm:pt modelId="{670D9928-4BC5-45C1-AC05-EA87C251E4A4}" cxnId="{EEE2AA6D-E519-4732-9CEF-8F9FDE701501}" type="parTrans">
      <dgm:prSet/>
      <dgm:spPr/>
      <dgm:t>
        <a:bodyPr/>
        <a:lstStyle/>
        <a:p>
          <a:endParaRPr lang="en-US"/>
        </a:p>
      </dgm:t>
    </dgm:pt>
    <dgm:pt modelId="{E3B6973F-446D-4A14-8175-A2652072F373}" cxnId="{EEE2AA6D-E519-4732-9CEF-8F9FDE701501}" type="sibTrans">
      <dgm:prSet/>
      <dgm:spPr/>
      <dgm:t>
        <a:bodyPr/>
        <a:lstStyle/>
        <a:p>
          <a:endParaRPr lang="en-US"/>
        </a:p>
      </dgm:t>
    </dgm:pt>
    <dgm:pt modelId="{F43F7CDD-7A2C-4988-A8C5-6F972A2DA432}">
      <dgm:prSet/>
      <dgm:spPr/>
      <dgm:t>
        <a:bodyPr/>
        <a:lstStyle/>
        <a:p>
          <a:r>
            <a:rPr lang="vi-VN" dirty="0">
              <a:latin typeface="Times New Roman" panose="02020603050405020304" pitchFamily="18" charset="0"/>
              <a:cs typeface="Times New Roman" panose="02020603050405020304" pitchFamily="18" charset="0"/>
            </a:rPr>
            <a:t>Xây dựng tập dữ liệu VQA tiếng Việt gốc từ người dùng thật.</a:t>
          </a:r>
        </a:p>
      </dgm:t>
    </dgm:pt>
    <dgm:pt modelId="{8A83382E-963F-4182-9C08-C28CBE1E1C04}" cxnId="{76D8C28F-5BFC-4906-9814-FB7EC5990F8B}" type="parTrans">
      <dgm:prSet/>
      <dgm:spPr/>
      <dgm:t>
        <a:bodyPr/>
        <a:lstStyle/>
        <a:p>
          <a:endParaRPr lang="en-US"/>
        </a:p>
      </dgm:t>
    </dgm:pt>
    <dgm:pt modelId="{401C554E-C26A-4AA5-9370-235999C55396}" cxnId="{76D8C28F-5BFC-4906-9814-FB7EC5990F8B}" type="sibTrans">
      <dgm:prSet/>
      <dgm:spPr/>
      <dgm:t>
        <a:bodyPr/>
        <a:lstStyle/>
        <a:p>
          <a:endParaRPr lang="en-US"/>
        </a:p>
      </dgm:t>
    </dgm:pt>
    <dgm:pt modelId="{AF97B044-1303-48A6-BF5E-6DCA7E2A41B7}">
      <dgm:prSet/>
      <dgm:spPr/>
      <dgm:t>
        <a:bodyPr/>
        <a:lstStyle/>
        <a:p>
          <a:r>
            <a:rPr lang="vi-VN" dirty="0">
              <a:latin typeface="Times New Roman" panose="02020603050405020304" pitchFamily="18" charset="0"/>
              <a:cs typeface="Times New Roman" panose="02020603050405020304" pitchFamily="18" charset="0"/>
            </a:rPr>
            <a:t>Kiểm tra &amp; sửa lỗi dịch trên một phần dữ liệu (~10.000 mẫu).</a:t>
          </a:r>
        </a:p>
      </dgm:t>
    </dgm:pt>
    <dgm:pt modelId="{3F6ADE34-499A-456A-A85B-F099A8A4A94A}" cxnId="{34558CC1-F58E-4B78-B38F-95D0BAD00621}" type="parTrans">
      <dgm:prSet/>
      <dgm:spPr/>
      <dgm:t>
        <a:bodyPr/>
        <a:lstStyle/>
        <a:p>
          <a:endParaRPr lang="en-US"/>
        </a:p>
      </dgm:t>
    </dgm:pt>
    <dgm:pt modelId="{448E3FF4-F215-45CF-B691-7DB47F54396C}" cxnId="{34558CC1-F58E-4B78-B38F-95D0BAD00621}" type="sibTrans">
      <dgm:prSet/>
      <dgm:spPr/>
      <dgm:t>
        <a:bodyPr/>
        <a:lstStyle/>
        <a:p>
          <a:endParaRPr lang="en-US"/>
        </a:p>
      </dgm:t>
    </dgm:pt>
    <dgm:pt modelId="{7C9D2529-21B2-4933-93B7-27A021B9F9C4}">
      <dgm:prSet/>
      <dgm:spPr/>
      <dgm:t>
        <a:bodyPr/>
        <a:lstStyle/>
        <a:p>
          <a:r>
            <a:rPr lang="vi-VN" dirty="0">
              <a:latin typeface="Times New Roman" panose="02020603050405020304" pitchFamily="18" charset="0"/>
              <a:cs typeface="Times New Roman" panose="02020603050405020304" pitchFamily="18" charset="0"/>
            </a:rPr>
            <a:t>Dùng mBART để tái dịch chính xác hơn, giảm sai lệch ngữ nghĩa.</a:t>
          </a:r>
        </a:p>
      </dgm:t>
    </dgm:pt>
    <dgm:pt modelId="{9D463125-6642-4208-B7BA-B5ECC8078CF7}" cxnId="{33AE4A2D-E261-49DE-A69D-5D42FD5BDBE1}" type="parTrans">
      <dgm:prSet/>
      <dgm:spPr/>
      <dgm:t>
        <a:bodyPr/>
        <a:lstStyle/>
        <a:p>
          <a:endParaRPr lang="en-US"/>
        </a:p>
      </dgm:t>
    </dgm:pt>
    <dgm:pt modelId="{E26AE4E0-0B66-46E7-9534-4BAD6E7EFEAE}" cxnId="{33AE4A2D-E261-49DE-A69D-5D42FD5BDBE1}" type="sibTrans">
      <dgm:prSet/>
      <dgm:spPr/>
      <dgm:t>
        <a:bodyPr/>
        <a:lstStyle/>
        <a:p>
          <a:endParaRPr lang="en-US"/>
        </a:p>
      </dgm:t>
    </dgm:pt>
    <dgm:pt modelId="{73151E0C-EFCD-4B6A-A533-FA9DFE966DF6}">
      <dgm:prSet/>
      <dgm:spPr/>
      <dgm:t>
        <a:bodyPr/>
        <a:lstStyle/>
        <a:p>
          <a:r>
            <a:rPr lang="en-US" b="1">
              <a:latin typeface="Times New Roman" panose="02020603050405020304" pitchFamily="18" charset="0"/>
              <a:cs typeface="Times New Roman" panose="02020603050405020304" pitchFamily="18" charset="0"/>
            </a:rPr>
            <a:t>2. </a:t>
          </a:r>
          <a:r>
            <a:rPr lang="vi-VN" b="1">
              <a:latin typeface="Times New Roman" panose="02020603050405020304" pitchFamily="18" charset="0"/>
              <a:cs typeface="Times New Roman" panose="02020603050405020304" pitchFamily="18" charset="0"/>
            </a:rPr>
            <a:t>Tối ưu mô hình</a:t>
          </a:r>
          <a:endParaRPr lang="vi-VN" b="1" dirty="0">
            <a:latin typeface="Times New Roman" panose="02020603050405020304" pitchFamily="18" charset="0"/>
            <a:cs typeface="Times New Roman" panose="02020603050405020304" pitchFamily="18" charset="0"/>
          </a:endParaRPr>
        </a:p>
      </dgm:t>
    </dgm:pt>
    <dgm:pt modelId="{9407C68C-4FA0-4F2D-AE34-F788768D64EB}" cxnId="{6DE87CB8-EC1E-4ED3-92BB-90E409C8658B}" type="parTrans">
      <dgm:prSet/>
      <dgm:spPr/>
      <dgm:t>
        <a:bodyPr/>
        <a:lstStyle/>
        <a:p>
          <a:endParaRPr lang="en-US"/>
        </a:p>
      </dgm:t>
    </dgm:pt>
    <dgm:pt modelId="{524C5A5E-DC34-4762-97FC-57F99D457D22}" cxnId="{6DE87CB8-EC1E-4ED3-92BB-90E409C8658B}" type="sibTrans">
      <dgm:prSet/>
      <dgm:spPr/>
      <dgm:t>
        <a:bodyPr/>
        <a:lstStyle/>
        <a:p>
          <a:endParaRPr lang="en-US"/>
        </a:p>
      </dgm:t>
    </dgm:pt>
    <dgm:pt modelId="{9E3893DD-E819-4C30-BB20-E274AB67C466}">
      <dgm:prSet/>
      <dgm:spPr/>
      <dgm:t>
        <a:bodyPr/>
        <a:lstStyle/>
        <a:p>
          <a:r>
            <a:rPr lang="vi-VN" dirty="0">
              <a:latin typeface="Times New Roman" panose="02020603050405020304" pitchFamily="18" charset="0"/>
              <a:cs typeface="Times New Roman" panose="02020603050405020304" pitchFamily="18" charset="0"/>
            </a:rPr>
            <a:t>Tăng epoch (10–15), thêm dropout &amp; weight decay.</a:t>
          </a:r>
        </a:p>
      </dgm:t>
    </dgm:pt>
    <dgm:pt modelId="{3EB71F16-61EA-4AAF-B70E-8128815E34F4}" cxnId="{065826CE-84B5-40D7-9054-40C528EAA32F}" type="parTrans">
      <dgm:prSet/>
      <dgm:spPr/>
      <dgm:t>
        <a:bodyPr/>
        <a:lstStyle/>
        <a:p>
          <a:endParaRPr lang="en-US"/>
        </a:p>
      </dgm:t>
    </dgm:pt>
    <dgm:pt modelId="{8073EE92-D4C3-465A-962E-30805433F28D}" cxnId="{065826CE-84B5-40D7-9054-40C528EAA32F}" type="sibTrans">
      <dgm:prSet/>
      <dgm:spPr/>
      <dgm:t>
        <a:bodyPr/>
        <a:lstStyle/>
        <a:p>
          <a:endParaRPr lang="en-US"/>
        </a:p>
      </dgm:t>
    </dgm:pt>
    <dgm:pt modelId="{FF21E168-1E96-4E26-9E5B-04A6FCCA5C56}">
      <dgm:prSet/>
      <dgm:spPr/>
      <dgm:t>
        <a:bodyPr/>
        <a:lstStyle/>
        <a:p>
          <a:r>
            <a:rPr lang="vi-VN" dirty="0">
              <a:latin typeface="Times New Roman" panose="02020603050405020304" pitchFamily="18" charset="0"/>
              <a:cs typeface="Times New Roman" panose="02020603050405020304" pitchFamily="18" charset="0"/>
            </a:rPr>
            <a:t>Thay ResNet50 bằng ViT/EfficientNet để trích xuất ảnh tốt hơn.</a:t>
          </a:r>
        </a:p>
      </dgm:t>
    </dgm:pt>
    <dgm:pt modelId="{7BF0E485-CA7C-4717-8548-2A5B9087A7DE}" cxnId="{5282599A-8848-440C-AB06-C625ECC7C682}" type="parTrans">
      <dgm:prSet/>
      <dgm:spPr/>
      <dgm:t>
        <a:bodyPr/>
        <a:lstStyle/>
        <a:p>
          <a:endParaRPr lang="en-US"/>
        </a:p>
      </dgm:t>
    </dgm:pt>
    <dgm:pt modelId="{974028FB-EC02-4C4C-8C7B-808558DB595B}" cxnId="{5282599A-8848-440C-AB06-C625ECC7C682}" type="sibTrans">
      <dgm:prSet/>
      <dgm:spPr/>
      <dgm:t>
        <a:bodyPr/>
        <a:lstStyle/>
        <a:p>
          <a:endParaRPr lang="en-US"/>
        </a:p>
      </dgm:t>
    </dgm:pt>
    <dgm:pt modelId="{FBF206CE-04B6-4A69-AA42-CE157C35B313}">
      <dgm:prSet/>
      <dgm:spPr/>
      <dgm:t>
        <a:bodyPr/>
        <a:lstStyle/>
        <a:p>
          <a:r>
            <a:rPr lang="vi-VN" dirty="0">
              <a:latin typeface="Times New Roman" panose="02020603050405020304" pitchFamily="18" charset="0"/>
              <a:cs typeface="Times New Roman" panose="02020603050405020304" pitchFamily="18" charset="0"/>
            </a:rPr>
            <a:t>Mở rộng nhãn đầu ra lên 2.000 hoặc dùng soft scoring cho nhãn hiếm.</a:t>
          </a:r>
          <a:endParaRPr lang="en-US" dirty="0">
            <a:latin typeface="Times New Roman" panose="02020603050405020304" pitchFamily="18" charset="0"/>
            <a:cs typeface="Times New Roman" panose="02020603050405020304" pitchFamily="18" charset="0"/>
          </a:endParaRPr>
        </a:p>
      </dgm:t>
    </dgm:pt>
    <dgm:pt modelId="{D3256852-6E08-4A9C-8710-E8CF569CC86E}" cxnId="{6348765D-83A9-40ED-9DBF-243BF2DED15A}" type="parTrans">
      <dgm:prSet/>
      <dgm:spPr/>
      <dgm:t>
        <a:bodyPr/>
        <a:lstStyle/>
        <a:p>
          <a:endParaRPr lang="en-US"/>
        </a:p>
      </dgm:t>
    </dgm:pt>
    <dgm:pt modelId="{359C2B9A-DD2F-4B5A-9595-AAD0F0FB739E}" cxnId="{6348765D-83A9-40ED-9DBF-243BF2DED15A}" type="sibTrans">
      <dgm:prSet/>
      <dgm:spPr/>
      <dgm:t>
        <a:bodyPr/>
        <a:lstStyle/>
        <a:p>
          <a:endParaRPr lang="en-US"/>
        </a:p>
      </dgm:t>
    </dgm:pt>
    <dgm:pt modelId="{AB56B287-7249-4F1B-8DB1-6DA2735C1B26}">
      <dgm:prSet/>
      <dgm:spPr/>
      <dgm:t>
        <a:bodyPr/>
        <a:lstStyle/>
        <a:p>
          <a:r>
            <a:rPr lang="en-US" b="1">
              <a:latin typeface="Times New Roman" panose="02020603050405020304" pitchFamily="18" charset="0"/>
              <a:cs typeface="Times New Roman" panose="02020603050405020304" pitchFamily="18" charset="0"/>
            </a:rPr>
            <a:t>3. </a:t>
          </a:r>
          <a:r>
            <a:rPr lang="vi-VN" b="1">
              <a:latin typeface="Times New Roman" panose="02020603050405020304" pitchFamily="18" charset="0"/>
              <a:cs typeface="Times New Roman" panose="02020603050405020304" pitchFamily="18" charset="0"/>
            </a:rPr>
            <a:t>Nâng hiệu suất tính toán</a:t>
          </a:r>
          <a:endParaRPr lang="vi-VN" b="1" dirty="0">
            <a:latin typeface="Times New Roman" panose="02020603050405020304" pitchFamily="18" charset="0"/>
            <a:cs typeface="Times New Roman" panose="02020603050405020304" pitchFamily="18" charset="0"/>
          </a:endParaRPr>
        </a:p>
      </dgm:t>
    </dgm:pt>
    <dgm:pt modelId="{8B5AFFA7-7348-49F3-A064-A4A0A2C05197}" cxnId="{1A57D598-A464-4580-AEA2-D8A834E4ACFD}" type="parTrans">
      <dgm:prSet/>
      <dgm:spPr/>
      <dgm:t>
        <a:bodyPr/>
        <a:lstStyle/>
        <a:p>
          <a:endParaRPr lang="en-US"/>
        </a:p>
      </dgm:t>
    </dgm:pt>
    <dgm:pt modelId="{9AD358DE-8E19-4D6D-A905-C18817C2016A}" cxnId="{1A57D598-A464-4580-AEA2-D8A834E4ACFD}" type="sibTrans">
      <dgm:prSet/>
      <dgm:spPr/>
      <dgm:t>
        <a:bodyPr/>
        <a:lstStyle/>
        <a:p>
          <a:endParaRPr lang="en-US"/>
        </a:p>
      </dgm:t>
    </dgm:pt>
    <dgm:pt modelId="{C6B6CB36-6983-4D6C-B3EE-64E70DCD7121}">
      <dgm:prSet/>
      <dgm:spPr/>
      <dgm:t>
        <a:bodyPr/>
        <a:lstStyle/>
        <a:p>
          <a:r>
            <a:rPr lang="vi-VN" dirty="0">
              <a:latin typeface="Times New Roman" panose="02020603050405020304" pitchFamily="18" charset="0"/>
              <a:cs typeface="Times New Roman" panose="02020603050405020304" pitchFamily="18" charset="0"/>
            </a:rPr>
            <a:t>Dùng GPU mạnh hơn (A100) hoặc nền tảng cloud (AWS, GCP).</a:t>
          </a:r>
        </a:p>
      </dgm:t>
    </dgm:pt>
    <dgm:pt modelId="{EE887B42-EA9B-43F0-85F4-C4744CFDC789}" cxnId="{66F31E5E-56D4-435A-A0A9-98E161531583}" type="parTrans">
      <dgm:prSet/>
      <dgm:spPr/>
      <dgm:t>
        <a:bodyPr/>
        <a:lstStyle/>
        <a:p>
          <a:endParaRPr lang="en-US"/>
        </a:p>
      </dgm:t>
    </dgm:pt>
    <dgm:pt modelId="{45140BA8-208C-410C-8924-4D506DC2D1AC}" cxnId="{66F31E5E-56D4-435A-A0A9-98E161531583}" type="sibTrans">
      <dgm:prSet/>
      <dgm:spPr/>
      <dgm:t>
        <a:bodyPr/>
        <a:lstStyle/>
        <a:p>
          <a:endParaRPr lang="en-US"/>
        </a:p>
      </dgm:t>
    </dgm:pt>
    <dgm:pt modelId="{A23FC1FC-0600-4578-ABB6-97038BF530C7}">
      <dgm:prSet/>
      <dgm:spPr/>
      <dgm:t>
        <a:bodyPr/>
        <a:lstStyle/>
        <a:p>
          <a:r>
            <a:rPr lang="vi-VN" dirty="0">
              <a:latin typeface="Times New Roman" panose="02020603050405020304" pitchFamily="18" charset="0"/>
              <a:cs typeface="Times New Roman" panose="02020603050405020304" pitchFamily="18" charset="0"/>
            </a:rPr>
            <a:t>Tăng batch size (128–256), áp dụng mixed precision training.</a:t>
          </a:r>
        </a:p>
      </dgm:t>
    </dgm:pt>
    <dgm:pt modelId="{9CA7269E-8C0E-4807-994A-14689A2768CF}" cxnId="{16248426-C2E5-41BA-8A1B-E599598A4FD9}" type="parTrans">
      <dgm:prSet/>
      <dgm:spPr/>
      <dgm:t>
        <a:bodyPr/>
        <a:lstStyle/>
        <a:p>
          <a:endParaRPr lang="en-US"/>
        </a:p>
      </dgm:t>
    </dgm:pt>
    <dgm:pt modelId="{1E5A00CF-1E96-4C7F-B972-AFA08A605ED5}" cxnId="{16248426-C2E5-41BA-8A1B-E599598A4FD9}" type="sibTrans">
      <dgm:prSet/>
      <dgm:spPr/>
      <dgm:t>
        <a:bodyPr/>
        <a:lstStyle/>
        <a:p>
          <a:endParaRPr lang="en-US"/>
        </a:p>
      </dgm:t>
    </dgm:pt>
    <dgm:pt modelId="{784C7720-554A-49A8-9BFB-C9A163D97049}">
      <dgm:prSet/>
      <dgm:spPr/>
      <dgm:t>
        <a:bodyPr/>
        <a:lstStyle/>
        <a:p>
          <a:r>
            <a:rPr lang="en-US" b="1">
              <a:latin typeface="Times New Roman" panose="02020603050405020304" pitchFamily="18" charset="0"/>
              <a:cs typeface="Times New Roman" panose="02020603050405020304" pitchFamily="18" charset="0"/>
            </a:rPr>
            <a:t>4. </a:t>
          </a:r>
          <a:r>
            <a:rPr lang="vi-VN" b="1">
              <a:latin typeface="Times New Roman" panose="02020603050405020304" pitchFamily="18" charset="0"/>
              <a:cs typeface="Times New Roman" panose="02020603050405020304" pitchFamily="18" charset="0"/>
            </a:rPr>
            <a:t>Ứng dụng &amp; mở rộng</a:t>
          </a:r>
          <a:endParaRPr lang="vi-VN" b="1" dirty="0">
            <a:latin typeface="Times New Roman" panose="02020603050405020304" pitchFamily="18" charset="0"/>
            <a:cs typeface="Times New Roman" panose="02020603050405020304" pitchFamily="18" charset="0"/>
          </a:endParaRPr>
        </a:p>
      </dgm:t>
    </dgm:pt>
    <dgm:pt modelId="{7D5639E6-E03D-4049-ABF2-0A3641DDF7CD}" cxnId="{873F6711-C976-4A2F-B451-4A370091F8F8}" type="parTrans">
      <dgm:prSet/>
      <dgm:spPr/>
      <dgm:t>
        <a:bodyPr/>
        <a:lstStyle/>
        <a:p>
          <a:endParaRPr lang="en-US"/>
        </a:p>
      </dgm:t>
    </dgm:pt>
    <dgm:pt modelId="{3AA0A6E2-1E69-4786-BF35-31FB99FE505B}" cxnId="{873F6711-C976-4A2F-B451-4A370091F8F8}" type="sibTrans">
      <dgm:prSet/>
      <dgm:spPr/>
      <dgm:t>
        <a:bodyPr/>
        <a:lstStyle/>
        <a:p>
          <a:endParaRPr lang="en-US"/>
        </a:p>
      </dgm:t>
    </dgm:pt>
    <dgm:pt modelId="{E75570A6-00DB-406D-AA0D-88743956065A}">
      <dgm:prSet/>
      <dgm:spPr/>
      <dgm:t>
        <a:bodyPr/>
        <a:lstStyle/>
        <a:p>
          <a:r>
            <a:rPr lang="vi-VN" dirty="0">
              <a:latin typeface="Times New Roman" panose="02020603050405020304" pitchFamily="18" charset="0"/>
              <a:cs typeface="Times New Roman" panose="02020603050405020304" pitchFamily="18" charset="0"/>
            </a:rPr>
            <a:t>Áp dụng cho trợ lý khiếm thị, giáo dục, thương mại điện tử.</a:t>
          </a:r>
        </a:p>
      </dgm:t>
    </dgm:pt>
    <dgm:pt modelId="{72DF4952-5787-404E-BC3C-B0A6CACE0D08}" cxnId="{74665053-EC0D-48DD-A90D-01B9A58C5F6A}" type="parTrans">
      <dgm:prSet/>
      <dgm:spPr/>
      <dgm:t>
        <a:bodyPr/>
        <a:lstStyle/>
        <a:p>
          <a:endParaRPr lang="en-US"/>
        </a:p>
      </dgm:t>
    </dgm:pt>
    <dgm:pt modelId="{D1198694-175B-4FC9-9ED5-77A532D795B3}" cxnId="{74665053-EC0D-48DD-A90D-01B9A58C5F6A}" type="sibTrans">
      <dgm:prSet/>
      <dgm:spPr/>
      <dgm:t>
        <a:bodyPr/>
        <a:lstStyle/>
        <a:p>
          <a:endParaRPr lang="en-US"/>
        </a:p>
      </dgm:t>
    </dgm:pt>
    <dgm:pt modelId="{631A8578-DF97-413F-8522-6E099C4182C0}">
      <dgm:prSet/>
      <dgm:spPr/>
      <dgm:t>
        <a:bodyPr/>
        <a:lstStyle/>
        <a:p>
          <a:r>
            <a:rPr lang="vi-VN" dirty="0">
              <a:latin typeface="Times New Roman" panose="02020603050405020304" pitchFamily="18" charset="0"/>
              <a:cs typeface="Times New Roman" panose="02020603050405020304" pitchFamily="18" charset="0"/>
            </a:rPr>
            <a:t>Tích hợp vào hệ thống như Frappe/ERPNext.</a:t>
          </a:r>
        </a:p>
      </dgm:t>
    </dgm:pt>
    <dgm:pt modelId="{CDCD5115-B26B-49B1-BA3E-54DD6FE5BC6D}" cxnId="{27DA3F62-8F40-4FDB-BD89-336997487407}" type="parTrans">
      <dgm:prSet/>
      <dgm:spPr/>
      <dgm:t>
        <a:bodyPr/>
        <a:lstStyle/>
        <a:p>
          <a:endParaRPr lang="en-US"/>
        </a:p>
      </dgm:t>
    </dgm:pt>
    <dgm:pt modelId="{EBDCE501-7A7F-4360-A74B-6FDED0AB3782}" cxnId="{27DA3F62-8F40-4FDB-BD89-336997487407}" type="sibTrans">
      <dgm:prSet/>
      <dgm:spPr/>
      <dgm:t>
        <a:bodyPr/>
        <a:lstStyle/>
        <a:p>
          <a:endParaRPr lang="en-US"/>
        </a:p>
      </dgm:t>
    </dgm:pt>
    <dgm:pt modelId="{3971665A-B632-4597-A965-CD3E4F020999}">
      <dgm:prSet/>
      <dgm:spPr/>
      <dgm:t>
        <a:bodyPr/>
        <a:lstStyle/>
        <a:p>
          <a:r>
            <a:rPr lang="vi-VN" dirty="0">
              <a:latin typeface="Times New Roman" panose="02020603050405020304" pitchFamily="18" charset="0"/>
              <a:cs typeface="Times New Roman" panose="02020603050405020304" pitchFamily="18" charset="0"/>
            </a:rPr>
            <a:t>Khám phá mô hình đa ngôn ngữ (CLIP, BLIP + PhoBERT), phát triển tập VQA đa ngữ (Việt–Anh–Hoa).</a:t>
          </a:r>
        </a:p>
      </dgm:t>
    </dgm:pt>
    <dgm:pt modelId="{B025437E-8A28-43C2-BFEF-B4225AE60B9C}" cxnId="{6F452F21-B46C-43B6-B7C9-35E8D3382DFB}" type="parTrans">
      <dgm:prSet/>
      <dgm:spPr/>
      <dgm:t>
        <a:bodyPr/>
        <a:lstStyle/>
        <a:p>
          <a:endParaRPr lang="en-US"/>
        </a:p>
      </dgm:t>
    </dgm:pt>
    <dgm:pt modelId="{D5D7F23C-C5B8-4292-9810-D9E14D3FE720}" cxnId="{6F452F21-B46C-43B6-B7C9-35E8D3382DFB}" type="sibTrans">
      <dgm:prSet/>
      <dgm:spPr/>
      <dgm:t>
        <a:bodyPr/>
        <a:lstStyle/>
        <a:p>
          <a:endParaRPr lang="en-US"/>
        </a:p>
      </dgm:t>
    </dgm:pt>
    <dgm:pt modelId="{741B757C-30CE-4D8E-8DBB-D2030273BDB0}" type="pres">
      <dgm:prSet presAssocID="{C64AAFB1-8FC6-4ED5-89B1-28A90D6912CE}" presName="Name0" presStyleCnt="0">
        <dgm:presLayoutVars>
          <dgm:chMax/>
          <dgm:chPref val="3"/>
          <dgm:dir/>
          <dgm:animOne val="branch"/>
          <dgm:animLvl val="lvl"/>
        </dgm:presLayoutVars>
      </dgm:prSet>
      <dgm:spPr/>
    </dgm:pt>
    <dgm:pt modelId="{ABB50D5E-13C3-4341-8499-27148318D82B}" type="pres">
      <dgm:prSet presAssocID="{2CF03667-10F7-4355-B792-E241D5C17FB4}" presName="composite" presStyleCnt="0"/>
      <dgm:spPr/>
    </dgm:pt>
    <dgm:pt modelId="{01BA0518-4E3E-4C53-989B-6BD8FB2E468D}" type="pres">
      <dgm:prSet presAssocID="{2CF03667-10F7-4355-B792-E241D5C17FB4}" presName="FirstChild" presStyleLbl="revTx" presStyleIdx="0" presStyleCnt="8">
        <dgm:presLayoutVars>
          <dgm:chMax val="0"/>
          <dgm:chPref val="0"/>
          <dgm:bulletEnabled val="1"/>
        </dgm:presLayoutVars>
      </dgm:prSet>
      <dgm:spPr/>
    </dgm:pt>
    <dgm:pt modelId="{3177A09F-3A47-4939-AF37-1AF4D0B880E1}" type="pres">
      <dgm:prSet presAssocID="{2CF03667-10F7-4355-B792-E241D5C17FB4}" presName="Parent" presStyleLbl="alignNode1" presStyleIdx="0" presStyleCnt="4">
        <dgm:presLayoutVars>
          <dgm:chMax val="3"/>
          <dgm:chPref val="3"/>
          <dgm:bulletEnabled val="1"/>
        </dgm:presLayoutVars>
      </dgm:prSet>
      <dgm:spPr/>
    </dgm:pt>
    <dgm:pt modelId="{B84E1C38-9A2B-4234-BF2D-3968A6559321}" type="pres">
      <dgm:prSet presAssocID="{2CF03667-10F7-4355-B792-E241D5C17FB4}" presName="Accent" presStyleLbl="parChTrans1D1" presStyleIdx="0" presStyleCnt="4"/>
      <dgm:spPr/>
    </dgm:pt>
    <dgm:pt modelId="{1DD2B4A7-3992-4403-885E-E83F76120FAF}" type="pres">
      <dgm:prSet presAssocID="{2CF03667-10F7-4355-B792-E241D5C17FB4}" presName="Child" presStyleLbl="revTx" presStyleIdx="1" presStyleCnt="8">
        <dgm:presLayoutVars>
          <dgm:chMax val="0"/>
          <dgm:chPref val="0"/>
          <dgm:bulletEnabled val="1"/>
        </dgm:presLayoutVars>
      </dgm:prSet>
      <dgm:spPr/>
    </dgm:pt>
    <dgm:pt modelId="{4A50EC4D-542B-41DC-A6BB-775B1FEACFC1}" type="pres">
      <dgm:prSet presAssocID="{E3B6973F-446D-4A14-8175-A2652072F373}" presName="sibTrans" presStyleCnt="0"/>
      <dgm:spPr/>
    </dgm:pt>
    <dgm:pt modelId="{631659BC-31B8-4BBE-B436-8A4A23676A69}" type="pres">
      <dgm:prSet presAssocID="{73151E0C-EFCD-4B6A-A533-FA9DFE966DF6}" presName="composite" presStyleCnt="0"/>
      <dgm:spPr/>
    </dgm:pt>
    <dgm:pt modelId="{1714614A-FE9A-4DB4-8E8F-EFA2456436E5}" type="pres">
      <dgm:prSet presAssocID="{73151E0C-EFCD-4B6A-A533-FA9DFE966DF6}" presName="FirstChild" presStyleLbl="revTx" presStyleIdx="2" presStyleCnt="8">
        <dgm:presLayoutVars>
          <dgm:chMax val="0"/>
          <dgm:chPref val="0"/>
          <dgm:bulletEnabled val="1"/>
        </dgm:presLayoutVars>
      </dgm:prSet>
      <dgm:spPr/>
    </dgm:pt>
    <dgm:pt modelId="{237E82FC-8FF7-475D-BFE1-3C7D55FBD4ED}" type="pres">
      <dgm:prSet presAssocID="{73151E0C-EFCD-4B6A-A533-FA9DFE966DF6}" presName="Parent" presStyleLbl="alignNode1" presStyleIdx="1" presStyleCnt="4">
        <dgm:presLayoutVars>
          <dgm:chMax val="3"/>
          <dgm:chPref val="3"/>
          <dgm:bulletEnabled val="1"/>
        </dgm:presLayoutVars>
      </dgm:prSet>
      <dgm:spPr/>
    </dgm:pt>
    <dgm:pt modelId="{0A62F5C8-B368-4B4A-AA2A-537E0A262838}" type="pres">
      <dgm:prSet presAssocID="{73151E0C-EFCD-4B6A-A533-FA9DFE966DF6}" presName="Accent" presStyleLbl="parChTrans1D1" presStyleIdx="1" presStyleCnt="4"/>
      <dgm:spPr/>
    </dgm:pt>
    <dgm:pt modelId="{6DACE9A8-5EF2-4013-88A1-B23F28600F63}" type="pres">
      <dgm:prSet presAssocID="{73151E0C-EFCD-4B6A-A533-FA9DFE966DF6}" presName="Child" presStyleLbl="revTx" presStyleIdx="3" presStyleCnt="8">
        <dgm:presLayoutVars>
          <dgm:chMax val="0"/>
          <dgm:chPref val="0"/>
          <dgm:bulletEnabled val="1"/>
        </dgm:presLayoutVars>
      </dgm:prSet>
      <dgm:spPr/>
    </dgm:pt>
    <dgm:pt modelId="{C4BA85E6-E516-4CAF-BB3C-52F17D1E6631}" type="pres">
      <dgm:prSet presAssocID="{524C5A5E-DC34-4762-97FC-57F99D457D22}" presName="sibTrans" presStyleCnt="0"/>
      <dgm:spPr/>
    </dgm:pt>
    <dgm:pt modelId="{FF3379AE-3086-4478-B064-47CE2C67D658}" type="pres">
      <dgm:prSet presAssocID="{AB56B287-7249-4F1B-8DB1-6DA2735C1B26}" presName="composite" presStyleCnt="0"/>
      <dgm:spPr/>
    </dgm:pt>
    <dgm:pt modelId="{0F9E9EFC-A1E1-4920-9625-8EE0D0D92305}" type="pres">
      <dgm:prSet presAssocID="{AB56B287-7249-4F1B-8DB1-6DA2735C1B26}" presName="FirstChild" presStyleLbl="revTx" presStyleIdx="4" presStyleCnt="8">
        <dgm:presLayoutVars>
          <dgm:chMax val="0"/>
          <dgm:chPref val="0"/>
          <dgm:bulletEnabled val="1"/>
        </dgm:presLayoutVars>
      </dgm:prSet>
      <dgm:spPr/>
    </dgm:pt>
    <dgm:pt modelId="{449A0FB2-CF03-4128-95C3-B2A5D38FE6ED}" type="pres">
      <dgm:prSet presAssocID="{AB56B287-7249-4F1B-8DB1-6DA2735C1B26}" presName="Parent" presStyleLbl="alignNode1" presStyleIdx="2" presStyleCnt="4">
        <dgm:presLayoutVars>
          <dgm:chMax val="3"/>
          <dgm:chPref val="3"/>
          <dgm:bulletEnabled val="1"/>
        </dgm:presLayoutVars>
      </dgm:prSet>
      <dgm:spPr/>
    </dgm:pt>
    <dgm:pt modelId="{56216FDA-282F-44B9-BE30-FF23D3926281}" type="pres">
      <dgm:prSet presAssocID="{AB56B287-7249-4F1B-8DB1-6DA2735C1B26}" presName="Accent" presStyleLbl="parChTrans1D1" presStyleIdx="2" presStyleCnt="4"/>
      <dgm:spPr/>
    </dgm:pt>
    <dgm:pt modelId="{0F0FA512-1AE5-4A7A-A740-4242324D8295}" type="pres">
      <dgm:prSet presAssocID="{AB56B287-7249-4F1B-8DB1-6DA2735C1B26}" presName="Child" presStyleLbl="revTx" presStyleIdx="5" presStyleCnt="8">
        <dgm:presLayoutVars>
          <dgm:chMax val="0"/>
          <dgm:chPref val="0"/>
          <dgm:bulletEnabled val="1"/>
        </dgm:presLayoutVars>
      </dgm:prSet>
      <dgm:spPr/>
    </dgm:pt>
    <dgm:pt modelId="{DF2689DD-6F0F-4AAE-BFED-48D406A96B61}" type="pres">
      <dgm:prSet presAssocID="{9AD358DE-8E19-4D6D-A905-C18817C2016A}" presName="sibTrans" presStyleCnt="0"/>
      <dgm:spPr/>
    </dgm:pt>
    <dgm:pt modelId="{20513816-5987-45F7-A1AE-7C1069FFC261}" type="pres">
      <dgm:prSet presAssocID="{784C7720-554A-49A8-9BFB-C9A163D97049}" presName="composite" presStyleCnt="0"/>
      <dgm:spPr/>
    </dgm:pt>
    <dgm:pt modelId="{93BD8EB5-3FBF-4F15-B509-37C985739227}" type="pres">
      <dgm:prSet presAssocID="{784C7720-554A-49A8-9BFB-C9A163D97049}" presName="FirstChild" presStyleLbl="revTx" presStyleIdx="6" presStyleCnt="8">
        <dgm:presLayoutVars>
          <dgm:chMax val="0"/>
          <dgm:chPref val="0"/>
          <dgm:bulletEnabled val="1"/>
        </dgm:presLayoutVars>
      </dgm:prSet>
      <dgm:spPr/>
    </dgm:pt>
    <dgm:pt modelId="{A7532D8D-72C1-43CE-8FF2-08F396CC4A76}" type="pres">
      <dgm:prSet presAssocID="{784C7720-554A-49A8-9BFB-C9A163D97049}" presName="Parent" presStyleLbl="alignNode1" presStyleIdx="3" presStyleCnt="4">
        <dgm:presLayoutVars>
          <dgm:chMax val="3"/>
          <dgm:chPref val="3"/>
          <dgm:bulletEnabled val="1"/>
        </dgm:presLayoutVars>
      </dgm:prSet>
      <dgm:spPr/>
    </dgm:pt>
    <dgm:pt modelId="{092A3264-719F-47CB-8799-130CDD1D99AB}" type="pres">
      <dgm:prSet presAssocID="{784C7720-554A-49A8-9BFB-C9A163D97049}" presName="Accent" presStyleLbl="parChTrans1D1" presStyleIdx="3" presStyleCnt="4"/>
      <dgm:spPr/>
    </dgm:pt>
    <dgm:pt modelId="{3C72AC8D-80C8-4419-8C8D-BBA23776D062}" type="pres">
      <dgm:prSet presAssocID="{784C7720-554A-49A8-9BFB-C9A163D97049}" presName="Child" presStyleLbl="revTx" presStyleIdx="7" presStyleCnt="8">
        <dgm:presLayoutVars>
          <dgm:chMax val="0"/>
          <dgm:chPref val="0"/>
          <dgm:bulletEnabled val="1"/>
        </dgm:presLayoutVars>
      </dgm:prSet>
      <dgm:spPr/>
    </dgm:pt>
  </dgm:ptLst>
  <dgm:cxnLst>
    <dgm:cxn modelId="{75EFD60F-7C39-4116-BCCF-31F4C08399DE}" type="presOf" srcId="{73151E0C-EFCD-4B6A-A533-FA9DFE966DF6}" destId="{237E82FC-8FF7-475D-BFE1-3C7D55FBD4ED}" srcOrd="0" destOrd="0" presId="urn:microsoft.com/office/officeart/2011/layout/TabList"/>
    <dgm:cxn modelId="{873F6711-C976-4A2F-B451-4A370091F8F8}" srcId="{C64AAFB1-8FC6-4ED5-89B1-28A90D6912CE}" destId="{784C7720-554A-49A8-9BFB-C9A163D97049}" srcOrd="3" destOrd="0" parTransId="{7D5639E6-E03D-4049-ABF2-0A3641DDF7CD}" sibTransId="{3AA0A6E2-1E69-4786-BF35-31FB99FE505B}"/>
    <dgm:cxn modelId="{7764DC12-0007-4CC6-A743-67E1AD77443A}" type="presOf" srcId="{A23FC1FC-0600-4578-ABB6-97038BF530C7}" destId="{0F0FA512-1AE5-4A7A-A740-4242324D8295}" srcOrd="0" destOrd="0" presId="urn:microsoft.com/office/officeart/2011/layout/TabList"/>
    <dgm:cxn modelId="{6F452F21-B46C-43B6-B7C9-35E8D3382DFB}" srcId="{784C7720-554A-49A8-9BFB-C9A163D97049}" destId="{3971665A-B632-4597-A965-CD3E4F020999}" srcOrd="2" destOrd="0" parTransId="{B025437E-8A28-43C2-BFEF-B4225AE60B9C}" sibTransId="{D5D7F23C-C5B8-4292-9810-D9E14D3FE720}"/>
    <dgm:cxn modelId="{16248426-C2E5-41BA-8A1B-E599598A4FD9}" srcId="{AB56B287-7249-4F1B-8DB1-6DA2735C1B26}" destId="{A23FC1FC-0600-4578-ABB6-97038BF530C7}" srcOrd="1" destOrd="0" parTransId="{9CA7269E-8C0E-4807-994A-14689A2768CF}" sibTransId="{1E5A00CF-1E96-4C7F-B972-AFA08A605ED5}"/>
    <dgm:cxn modelId="{33AE4A2D-E261-49DE-A69D-5D42FD5BDBE1}" srcId="{2CF03667-10F7-4355-B792-E241D5C17FB4}" destId="{7C9D2529-21B2-4933-93B7-27A021B9F9C4}" srcOrd="2" destOrd="0" parTransId="{9D463125-6642-4208-B7BA-B5ECC8078CF7}" sibTransId="{E26AE4E0-0B66-46E7-9534-4BAD6E7EFEAE}"/>
    <dgm:cxn modelId="{E1E0F62D-F4AD-419D-84EF-45DB026CCC21}" type="presOf" srcId="{9E3893DD-E819-4C30-BB20-E274AB67C466}" destId="{1714614A-FE9A-4DB4-8E8F-EFA2456436E5}" srcOrd="0" destOrd="0" presId="urn:microsoft.com/office/officeart/2011/layout/TabList"/>
    <dgm:cxn modelId="{6348765D-83A9-40ED-9DBF-243BF2DED15A}" srcId="{73151E0C-EFCD-4B6A-A533-FA9DFE966DF6}" destId="{FBF206CE-04B6-4A69-AA42-CE157C35B313}" srcOrd="2" destOrd="0" parTransId="{D3256852-6E08-4A9C-8710-E8CF569CC86E}" sibTransId="{359C2B9A-DD2F-4B5A-9595-AAD0F0FB739E}"/>
    <dgm:cxn modelId="{66F31E5E-56D4-435A-A0A9-98E161531583}" srcId="{AB56B287-7249-4F1B-8DB1-6DA2735C1B26}" destId="{C6B6CB36-6983-4D6C-B3EE-64E70DCD7121}" srcOrd="0" destOrd="0" parTransId="{EE887B42-EA9B-43F0-85F4-C4744CFDC789}" sibTransId="{45140BA8-208C-410C-8924-4D506DC2D1AC}"/>
    <dgm:cxn modelId="{27DA3F62-8F40-4FDB-BD89-336997487407}" srcId="{784C7720-554A-49A8-9BFB-C9A163D97049}" destId="{631A8578-DF97-413F-8522-6E099C4182C0}" srcOrd="1" destOrd="0" parTransId="{CDCD5115-B26B-49B1-BA3E-54DD6FE5BC6D}" sibTransId="{EBDCE501-7A7F-4360-A74B-6FDED0AB3782}"/>
    <dgm:cxn modelId="{CA1E8F65-4F56-4A3C-8D19-6A7D49DA105D}" type="presOf" srcId="{F43F7CDD-7A2C-4988-A8C5-6F972A2DA432}" destId="{01BA0518-4E3E-4C53-989B-6BD8FB2E468D}" srcOrd="0" destOrd="0" presId="urn:microsoft.com/office/officeart/2011/layout/TabList"/>
    <dgm:cxn modelId="{EEE2AA6D-E519-4732-9CEF-8F9FDE701501}" srcId="{C64AAFB1-8FC6-4ED5-89B1-28A90D6912CE}" destId="{2CF03667-10F7-4355-B792-E241D5C17FB4}" srcOrd="0" destOrd="0" parTransId="{670D9928-4BC5-45C1-AC05-EA87C251E4A4}" sibTransId="{E3B6973F-446D-4A14-8175-A2652072F373}"/>
    <dgm:cxn modelId="{74665053-EC0D-48DD-A90D-01B9A58C5F6A}" srcId="{784C7720-554A-49A8-9BFB-C9A163D97049}" destId="{E75570A6-00DB-406D-AA0D-88743956065A}" srcOrd="0" destOrd="0" parTransId="{72DF4952-5787-404E-BC3C-B0A6CACE0D08}" sibTransId="{D1198694-175B-4FC9-9ED5-77A532D795B3}"/>
    <dgm:cxn modelId="{5E138E82-04A9-4659-84E2-0E7BA0224780}" type="presOf" srcId="{FF21E168-1E96-4E26-9E5B-04A6FCCA5C56}" destId="{6DACE9A8-5EF2-4013-88A1-B23F28600F63}" srcOrd="0" destOrd="0" presId="urn:microsoft.com/office/officeart/2011/layout/TabList"/>
    <dgm:cxn modelId="{186CA189-3D9A-406B-8E1A-03B51759192F}" type="presOf" srcId="{7C9D2529-21B2-4933-93B7-27A021B9F9C4}" destId="{1DD2B4A7-3992-4403-885E-E83F76120FAF}" srcOrd="0" destOrd="1" presId="urn:microsoft.com/office/officeart/2011/layout/TabList"/>
    <dgm:cxn modelId="{76D8C28F-5BFC-4906-9814-FB7EC5990F8B}" srcId="{2CF03667-10F7-4355-B792-E241D5C17FB4}" destId="{F43F7CDD-7A2C-4988-A8C5-6F972A2DA432}" srcOrd="0" destOrd="0" parTransId="{8A83382E-963F-4182-9C08-C28CBE1E1C04}" sibTransId="{401C554E-C26A-4AA5-9370-235999C55396}"/>
    <dgm:cxn modelId="{1A57D598-A464-4580-AEA2-D8A834E4ACFD}" srcId="{C64AAFB1-8FC6-4ED5-89B1-28A90D6912CE}" destId="{AB56B287-7249-4F1B-8DB1-6DA2735C1B26}" srcOrd="2" destOrd="0" parTransId="{8B5AFFA7-7348-49F3-A064-A4A0A2C05197}" sibTransId="{9AD358DE-8E19-4D6D-A905-C18817C2016A}"/>
    <dgm:cxn modelId="{69470D9A-8894-431C-B67C-437DA963E433}" type="presOf" srcId="{784C7720-554A-49A8-9BFB-C9A163D97049}" destId="{A7532D8D-72C1-43CE-8FF2-08F396CC4A76}" srcOrd="0" destOrd="0" presId="urn:microsoft.com/office/officeart/2011/layout/TabList"/>
    <dgm:cxn modelId="{5282599A-8848-440C-AB06-C625ECC7C682}" srcId="{73151E0C-EFCD-4B6A-A533-FA9DFE966DF6}" destId="{FF21E168-1E96-4E26-9E5B-04A6FCCA5C56}" srcOrd="1" destOrd="0" parTransId="{7BF0E485-CA7C-4717-8548-2A5B9087A7DE}" sibTransId="{974028FB-EC02-4C4C-8C7B-808558DB595B}"/>
    <dgm:cxn modelId="{87EE4DB6-06E0-448B-987A-07E2E97BD418}" type="presOf" srcId="{3971665A-B632-4597-A965-CD3E4F020999}" destId="{3C72AC8D-80C8-4419-8C8D-BBA23776D062}" srcOrd="0" destOrd="1" presId="urn:microsoft.com/office/officeart/2011/layout/TabList"/>
    <dgm:cxn modelId="{6DE87CB8-EC1E-4ED3-92BB-90E409C8658B}" srcId="{C64AAFB1-8FC6-4ED5-89B1-28A90D6912CE}" destId="{73151E0C-EFCD-4B6A-A533-FA9DFE966DF6}" srcOrd="1" destOrd="0" parTransId="{9407C68C-4FA0-4F2D-AE34-F788768D64EB}" sibTransId="{524C5A5E-DC34-4762-97FC-57F99D457D22}"/>
    <dgm:cxn modelId="{34558CC1-F58E-4B78-B38F-95D0BAD00621}" srcId="{2CF03667-10F7-4355-B792-E241D5C17FB4}" destId="{AF97B044-1303-48A6-BF5E-6DCA7E2A41B7}" srcOrd="1" destOrd="0" parTransId="{3F6ADE34-499A-456A-A85B-F099A8A4A94A}" sibTransId="{448E3FF4-F215-45CF-B691-7DB47F54396C}"/>
    <dgm:cxn modelId="{ACDC16C3-DC28-41C4-852C-7D05AAC2B3C2}" type="presOf" srcId="{631A8578-DF97-413F-8522-6E099C4182C0}" destId="{3C72AC8D-80C8-4419-8C8D-BBA23776D062}" srcOrd="0" destOrd="0" presId="urn:microsoft.com/office/officeart/2011/layout/TabList"/>
    <dgm:cxn modelId="{065826CE-84B5-40D7-9054-40C528EAA32F}" srcId="{73151E0C-EFCD-4B6A-A533-FA9DFE966DF6}" destId="{9E3893DD-E819-4C30-BB20-E274AB67C466}" srcOrd="0" destOrd="0" parTransId="{3EB71F16-61EA-4AAF-B70E-8128815E34F4}" sibTransId="{8073EE92-D4C3-465A-962E-30805433F28D}"/>
    <dgm:cxn modelId="{8C9C63D4-E422-4003-A13C-560C65618D96}" type="presOf" srcId="{C6B6CB36-6983-4D6C-B3EE-64E70DCD7121}" destId="{0F9E9EFC-A1E1-4920-9625-8EE0D0D92305}" srcOrd="0" destOrd="0" presId="urn:microsoft.com/office/officeart/2011/layout/TabList"/>
    <dgm:cxn modelId="{857954D7-07B6-4D35-8AA3-C2585198EDAB}" type="presOf" srcId="{FBF206CE-04B6-4A69-AA42-CE157C35B313}" destId="{6DACE9A8-5EF2-4013-88A1-B23F28600F63}" srcOrd="0" destOrd="1" presId="urn:microsoft.com/office/officeart/2011/layout/TabList"/>
    <dgm:cxn modelId="{0FCC87D7-C798-4928-955F-8DFA999FE4CC}" type="presOf" srcId="{AF97B044-1303-48A6-BF5E-6DCA7E2A41B7}" destId="{1DD2B4A7-3992-4403-885E-E83F76120FAF}" srcOrd="0" destOrd="0" presId="urn:microsoft.com/office/officeart/2011/layout/TabList"/>
    <dgm:cxn modelId="{4F7BEED7-BD63-42B0-B417-1676CB253087}" type="presOf" srcId="{E75570A6-00DB-406D-AA0D-88743956065A}" destId="{93BD8EB5-3FBF-4F15-B509-37C985739227}" srcOrd="0" destOrd="0" presId="urn:microsoft.com/office/officeart/2011/layout/TabList"/>
    <dgm:cxn modelId="{6D9C09DB-04DA-4AD9-8B7D-8F18499E04D7}" type="presOf" srcId="{AB56B287-7249-4F1B-8DB1-6DA2735C1B26}" destId="{449A0FB2-CF03-4128-95C3-B2A5D38FE6ED}" srcOrd="0" destOrd="0" presId="urn:microsoft.com/office/officeart/2011/layout/TabList"/>
    <dgm:cxn modelId="{F03495EC-5D45-4063-AE55-E835E80DF77D}" type="presOf" srcId="{C64AAFB1-8FC6-4ED5-89B1-28A90D6912CE}" destId="{741B757C-30CE-4D8E-8DBB-D2030273BDB0}" srcOrd="0" destOrd="0" presId="urn:microsoft.com/office/officeart/2011/layout/TabList"/>
    <dgm:cxn modelId="{7069E2F8-9074-4E0C-9685-16D3EC362FC5}" type="presOf" srcId="{2CF03667-10F7-4355-B792-E241D5C17FB4}" destId="{3177A09F-3A47-4939-AF37-1AF4D0B880E1}" srcOrd="0" destOrd="0" presId="urn:microsoft.com/office/officeart/2011/layout/TabList"/>
    <dgm:cxn modelId="{160308B4-7C82-4A65-B008-107064A60C7D}" type="presParOf" srcId="{741B757C-30CE-4D8E-8DBB-D2030273BDB0}" destId="{ABB50D5E-13C3-4341-8499-27148318D82B}" srcOrd="0" destOrd="0" presId="urn:microsoft.com/office/officeart/2011/layout/TabList"/>
    <dgm:cxn modelId="{48713579-634B-4495-90E8-62B2B7EA2B25}" type="presParOf" srcId="{ABB50D5E-13C3-4341-8499-27148318D82B}" destId="{01BA0518-4E3E-4C53-989B-6BD8FB2E468D}" srcOrd="0" destOrd="0" presId="urn:microsoft.com/office/officeart/2011/layout/TabList"/>
    <dgm:cxn modelId="{70F2802B-1762-44FA-BA0D-BBA8FA30EAEC}" type="presParOf" srcId="{ABB50D5E-13C3-4341-8499-27148318D82B}" destId="{3177A09F-3A47-4939-AF37-1AF4D0B880E1}" srcOrd="1" destOrd="0" presId="urn:microsoft.com/office/officeart/2011/layout/TabList"/>
    <dgm:cxn modelId="{018FB99B-E23B-430E-A255-68075E24CEE4}" type="presParOf" srcId="{ABB50D5E-13C3-4341-8499-27148318D82B}" destId="{B84E1C38-9A2B-4234-BF2D-3968A6559321}" srcOrd="2" destOrd="0" presId="urn:microsoft.com/office/officeart/2011/layout/TabList"/>
    <dgm:cxn modelId="{EEE210D4-E6AA-45DF-A5D3-D50DF424CE11}" type="presParOf" srcId="{741B757C-30CE-4D8E-8DBB-D2030273BDB0}" destId="{1DD2B4A7-3992-4403-885E-E83F76120FAF}" srcOrd="1" destOrd="0" presId="urn:microsoft.com/office/officeart/2011/layout/TabList"/>
    <dgm:cxn modelId="{9190426B-7182-40F2-9DDE-75C28E422F5C}" type="presParOf" srcId="{741B757C-30CE-4D8E-8DBB-D2030273BDB0}" destId="{4A50EC4D-542B-41DC-A6BB-775B1FEACFC1}" srcOrd="2" destOrd="0" presId="urn:microsoft.com/office/officeart/2011/layout/TabList"/>
    <dgm:cxn modelId="{B74110DC-DFF4-4EE4-B694-4FD86765C14D}" type="presParOf" srcId="{741B757C-30CE-4D8E-8DBB-D2030273BDB0}" destId="{631659BC-31B8-4BBE-B436-8A4A23676A69}" srcOrd="3" destOrd="0" presId="urn:microsoft.com/office/officeart/2011/layout/TabList"/>
    <dgm:cxn modelId="{5CA89502-8695-430B-AFA4-E029F3343896}" type="presParOf" srcId="{631659BC-31B8-4BBE-B436-8A4A23676A69}" destId="{1714614A-FE9A-4DB4-8E8F-EFA2456436E5}" srcOrd="0" destOrd="0" presId="urn:microsoft.com/office/officeart/2011/layout/TabList"/>
    <dgm:cxn modelId="{EFCD8E71-015F-4072-8FC1-D45FCFADE29E}" type="presParOf" srcId="{631659BC-31B8-4BBE-B436-8A4A23676A69}" destId="{237E82FC-8FF7-475D-BFE1-3C7D55FBD4ED}" srcOrd="1" destOrd="0" presId="urn:microsoft.com/office/officeart/2011/layout/TabList"/>
    <dgm:cxn modelId="{9038CFEF-0E94-4EE0-AEE4-8F489D76EA26}" type="presParOf" srcId="{631659BC-31B8-4BBE-B436-8A4A23676A69}" destId="{0A62F5C8-B368-4B4A-AA2A-537E0A262838}" srcOrd="2" destOrd="0" presId="urn:microsoft.com/office/officeart/2011/layout/TabList"/>
    <dgm:cxn modelId="{C8988883-A507-40D5-8692-5940E7B21326}" type="presParOf" srcId="{741B757C-30CE-4D8E-8DBB-D2030273BDB0}" destId="{6DACE9A8-5EF2-4013-88A1-B23F28600F63}" srcOrd="4" destOrd="0" presId="urn:microsoft.com/office/officeart/2011/layout/TabList"/>
    <dgm:cxn modelId="{79B0CC12-728F-42D8-8718-29E431692BDF}" type="presParOf" srcId="{741B757C-30CE-4D8E-8DBB-D2030273BDB0}" destId="{C4BA85E6-E516-4CAF-BB3C-52F17D1E6631}" srcOrd="5" destOrd="0" presId="urn:microsoft.com/office/officeart/2011/layout/TabList"/>
    <dgm:cxn modelId="{DCD90640-8C42-437B-B3C0-4FBC48C25F15}" type="presParOf" srcId="{741B757C-30CE-4D8E-8DBB-D2030273BDB0}" destId="{FF3379AE-3086-4478-B064-47CE2C67D658}" srcOrd="6" destOrd="0" presId="urn:microsoft.com/office/officeart/2011/layout/TabList"/>
    <dgm:cxn modelId="{1D2B5AB1-49E9-46F4-B9F1-3D0FF15FDF5D}" type="presParOf" srcId="{FF3379AE-3086-4478-B064-47CE2C67D658}" destId="{0F9E9EFC-A1E1-4920-9625-8EE0D0D92305}" srcOrd="0" destOrd="0" presId="urn:microsoft.com/office/officeart/2011/layout/TabList"/>
    <dgm:cxn modelId="{C8F37D43-B081-4CC1-8950-DDCFD41DD7F7}" type="presParOf" srcId="{FF3379AE-3086-4478-B064-47CE2C67D658}" destId="{449A0FB2-CF03-4128-95C3-B2A5D38FE6ED}" srcOrd="1" destOrd="0" presId="urn:microsoft.com/office/officeart/2011/layout/TabList"/>
    <dgm:cxn modelId="{D8A6A7E8-CC4A-4002-B015-ABF6BE1FD26B}" type="presParOf" srcId="{FF3379AE-3086-4478-B064-47CE2C67D658}" destId="{56216FDA-282F-44B9-BE30-FF23D3926281}" srcOrd="2" destOrd="0" presId="urn:microsoft.com/office/officeart/2011/layout/TabList"/>
    <dgm:cxn modelId="{E8D8E8EA-A412-454B-AD6A-7CC91DB002DD}" type="presParOf" srcId="{741B757C-30CE-4D8E-8DBB-D2030273BDB0}" destId="{0F0FA512-1AE5-4A7A-A740-4242324D8295}" srcOrd="7" destOrd="0" presId="urn:microsoft.com/office/officeart/2011/layout/TabList"/>
    <dgm:cxn modelId="{3A25A26A-29EA-40EC-B385-99A60493E4A8}" type="presParOf" srcId="{741B757C-30CE-4D8E-8DBB-D2030273BDB0}" destId="{DF2689DD-6F0F-4AAE-BFED-48D406A96B61}" srcOrd="8" destOrd="0" presId="urn:microsoft.com/office/officeart/2011/layout/TabList"/>
    <dgm:cxn modelId="{45F162E6-1414-44CC-9336-A108D277194D}" type="presParOf" srcId="{741B757C-30CE-4D8E-8DBB-D2030273BDB0}" destId="{20513816-5987-45F7-A1AE-7C1069FFC261}" srcOrd="9" destOrd="0" presId="urn:microsoft.com/office/officeart/2011/layout/TabList"/>
    <dgm:cxn modelId="{6E56AB1C-074B-4BDD-884C-0B84AC029D41}" type="presParOf" srcId="{20513816-5987-45F7-A1AE-7C1069FFC261}" destId="{93BD8EB5-3FBF-4F15-B509-37C985739227}" srcOrd="0" destOrd="0" presId="urn:microsoft.com/office/officeart/2011/layout/TabList"/>
    <dgm:cxn modelId="{12D50B35-815E-417B-94D4-762F00AF4BC8}" type="presParOf" srcId="{20513816-5987-45F7-A1AE-7C1069FFC261}" destId="{A7532D8D-72C1-43CE-8FF2-08F396CC4A76}" srcOrd="1" destOrd="0" presId="urn:microsoft.com/office/officeart/2011/layout/TabList"/>
    <dgm:cxn modelId="{D6CDB099-2EC5-4992-B120-25EB8AAFFCFC}" type="presParOf" srcId="{20513816-5987-45F7-A1AE-7C1069FFC261}" destId="{092A3264-719F-47CB-8799-130CDD1D99AB}" srcOrd="2" destOrd="0" presId="urn:microsoft.com/office/officeart/2011/layout/TabList"/>
    <dgm:cxn modelId="{1DDC206E-420D-40DF-9AFD-DBCD4838933A}" type="presParOf" srcId="{741B757C-30CE-4D8E-8DBB-D2030273BDB0}" destId="{3C72AC8D-80C8-4419-8C8D-BBA23776D062}" srcOrd="10" destOrd="0" presId="urn:microsoft.com/office/officeart/2011/layout/Tab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653270" cy="4697730"/>
        <a:chOff x="0" y="0"/>
        <a:chExt cx="9653270" cy="4697730"/>
      </a:xfrm>
    </dsp:grpSpPr>
    <dsp:sp modelId="{56911C19-400E-4F2C-A012-4A83A9012A95}">
      <dsp:nvSpPr>
        <dsp:cNvPr id="3" name="Rounded Rectangle 2"/>
        <dsp:cNvSpPr/>
      </dsp:nvSpPr>
      <dsp:spPr bwMode="white">
        <a:xfrm>
          <a:off x="0" y="145835"/>
          <a:ext cx="9653270" cy="429895"/>
        </a:xfrm>
        <a:prstGeom prst="roundRect">
          <a:avLst/>
        </a:prstGeom>
      </dsp:spPr>
      <dsp:style>
        <a:lnRef idx="2">
          <a:schemeClr val="lt1"/>
        </a:lnRef>
        <a:fillRef idx="1">
          <a:schemeClr val="accent1"/>
        </a:fillRef>
        <a:effectRef idx="0">
          <a:scrgbClr r="0" g="0" b="0"/>
        </a:effectRef>
        <a:fontRef idx="minor">
          <a:schemeClr val="lt1"/>
        </a:fontRef>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ImageEncoder (ResNet50)</a:t>
          </a:r>
          <a:r>
            <a:rPr lang="en-US" dirty="0">
              <a:latin typeface="Times New Roman" panose="02020603050405020304" pitchFamily="18" charset="0"/>
              <a:cs typeface="Times New Roman" panose="02020603050405020304" pitchFamily="18" charset="0"/>
            </a:rPr>
            <a:t>: </a:t>
          </a:r>
          <a:endParaRPr lang="en-US" dirty="0"/>
        </a:p>
      </dsp:txBody>
      <dsp:txXfrm>
        <a:off x="0" y="145835"/>
        <a:ext cx="9653270" cy="429895"/>
      </dsp:txXfrm>
    </dsp:sp>
    <dsp:sp modelId="{DD3CAE4A-A918-4010-9957-AE2469E4F1C8}">
      <dsp:nvSpPr>
        <dsp:cNvPr id="4" name="Rectangles 3"/>
        <dsp:cNvSpPr/>
      </dsp:nvSpPr>
      <dsp:spPr bwMode="white">
        <a:xfrm>
          <a:off x="0" y="575730"/>
          <a:ext cx="9653270" cy="48387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6491" tIns="21590" rIns="120904" bIns="21590" anchor="t"/>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1">
            <a:lnSpc>
              <a:spcPct val="100000"/>
            </a:lnSpc>
            <a:spcBef>
              <a:spcPct val="0"/>
            </a:spcBef>
            <a:spcAft>
              <a:spcPct val="20000"/>
            </a:spcAft>
            <a:buChar char="•"/>
          </a:pPr>
          <a:r>
            <a:rPr lang="vi-VN" dirty="0">
              <a:solidFill>
                <a:schemeClr val="tx1"/>
              </a:solidFill>
              <a:latin typeface="Times New Roman" panose="02020603050405020304" pitchFamily="18" charset="0"/>
              <a:cs typeface="Times New Roman" panose="02020603050405020304" pitchFamily="18" charset="0"/>
            </a:rPr>
            <a:t>Trích xuất đặc trưng ảnh với đầu ra có shape (batch_size, num_regions, 768)</a:t>
          </a:r>
          <a:endParaRPr lang="vi-VN" dirty="0">
            <a:solidFill>
              <a:schemeClr val="tx1"/>
            </a:solidFill>
            <a:latin typeface="Times New Roman" panose="02020603050405020304" pitchFamily="18" charset="0"/>
            <a:cs typeface="Times New Roman" panose="02020603050405020304" pitchFamily="18" charset="0"/>
          </a:endParaRPr>
        </a:p>
        <a:p>
          <a:pPr lvl="1">
            <a:lnSpc>
              <a:spcPct val="100000"/>
            </a:lnSpc>
            <a:spcBef>
              <a:spcPct val="0"/>
            </a:spcBef>
            <a:spcAft>
              <a:spcPct val="20000"/>
            </a:spcAft>
            <a:buChar char="•"/>
          </a:pPr>
          <a:r>
            <a:rPr lang="vi-VN" dirty="0">
              <a:solidFill>
                <a:schemeClr val="tx1"/>
              </a:solidFill>
              <a:latin typeface="Times New Roman" panose="02020603050405020304" pitchFamily="18" charset="0"/>
              <a:cs typeface="Times New Roman" panose="02020603050405020304" pitchFamily="18" charset="0"/>
            </a:rPr>
            <a:t>Sử dụng Conv2D(1x1) để giảm chiều từ 2048 → 768</a:t>
          </a:r>
          <a:endParaRPr>
            <a:solidFill>
              <a:schemeClr val="tx1"/>
            </a:solidFill>
          </a:endParaRPr>
        </a:p>
      </dsp:txBody>
      <dsp:txXfrm>
        <a:off x="0" y="575730"/>
        <a:ext cx="9653270" cy="483870"/>
      </dsp:txXfrm>
    </dsp:sp>
    <dsp:sp modelId="{584A740D-46B8-4593-8D75-4AFD303CC1E0}">
      <dsp:nvSpPr>
        <dsp:cNvPr id="5" name="Rounded Rectangle 4"/>
        <dsp:cNvSpPr/>
      </dsp:nvSpPr>
      <dsp:spPr bwMode="white">
        <a:xfrm>
          <a:off x="0" y="1059600"/>
          <a:ext cx="9653270" cy="429895"/>
        </a:xfrm>
        <a:prstGeom prst="roundRect">
          <a:avLst/>
        </a:prstGeom>
      </dsp:spPr>
      <dsp:style>
        <a:lnRef idx="2">
          <a:schemeClr val="lt1"/>
        </a:lnRef>
        <a:fillRef idx="1">
          <a:schemeClr val="accent1"/>
        </a:fillRef>
        <a:effectRef idx="0">
          <a:scrgbClr r="0" g="0" b="0"/>
        </a:effectRef>
        <a:fontRef idx="minor">
          <a:schemeClr val="lt1"/>
        </a:fontRef>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vi-VN" dirty="0">
              <a:latin typeface="Times New Roman" panose="02020603050405020304" pitchFamily="18" charset="0"/>
              <a:cs typeface="Times New Roman" panose="02020603050405020304" pitchFamily="18" charset="0"/>
            </a:rPr>
            <a:t>TextEncoder (PhoBERT)</a:t>
          </a:r>
        </a:p>
      </dsp:txBody>
      <dsp:txXfrm>
        <a:off x="0" y="1059600"/>
        <a:ext cx="9653270" cy="429895"/>
      </dsp:txXfrm>
    </dsp:sp>
    <dsp:sp modelId="{8A2E306F-CA6E-40CE-8058-DCA692B0161F}">
      <dsp:nvSpPr>
        <dsp:cNvPr id="6" name="Rectangles 5"/>
        <dsp:cNvSpPr/>
      </dsp:nvSpPr>
      <dsp:spPr bwMode="white">
        <a:xfrm>
          <a:off x="0" y="1489495"/>
          <a:ext cx="9653270" cy="48387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6491" tIns="21590" rIns="120904" bIns="21590" anchor="t"/>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1">
            <a:lnSpc>
              <a:spcPct val="100000"/>
            </a:lnSpc>
            <a:spcBef>
              <a:spcPct val="0"/>
            </a:spcBef>
            <a:spcAft>
              <a:spcPct val="20000"/>
            </a:spcAft>
            <a:buChar char="•"/>
          </a:pPr>
          <a:r>
            <a:rPr lang="vi-VN" dirty="0">
              <a:solidFill>
                <a:schemeClr val="tx1"/>
              </a:solidFill>
              <a:latin typeface="Times New Roman" panose="02020603050405020304" pitchFamily="18" charset="0"/>
              <a:cs typeface="Times New Roman" panose="02020603050405020304" pitchFamily="18" charset="0"/>
            </a:rPr>
            <a:t>Mã hóa câu hỏi tiếng Việt bằng mô hình pretrained PhoBERT</a:t>
          </a:r>
          <a:endParaRPr lang="vi-VN" dirty="0">
            <a:solidFill>
              <a:schemeClr val="tx1"/>
            </a:solidFill>
            <a:latin typeface="Times New Roman" panose="02020603050405020304" pitchFamily="18" charset="0"/>
            <a:cs typeface="Times New Roman" panose="02020603050405020304" pitchFamily="18" charset="0"/>
          </a:endParaRPr>
        </a:p>
        <a:p>
          <a:pPr lvl="1">
            <a:lnSpc>
              <a:spcPct val="100000"/>
            </a:lnSpc>
            <a:spcBef>
              <a:spcPct val="0"/>
            </a:spcBef>
            <a:spcAft>
              <a:spcPct val="20000"/>
            </a:spcAft>
            <a:buChar char="•"/>
          </a:pPr>
          <a:r>
            <a:rPr lang="vi-VN" dirty="0">
              <a:solidFill>
                <a:schemeClr val="tx1"/>
              </a:solidFill>
              <a:latin typeface="Times New Roman" panose="02020603050405020304" pitchFamily="18" charset="0"/>
              <a:cs typeface="Times New Roman" panose="02020603050405020304" pitchFamily="18" charset="0"/>
            </a:rPr>
            <a:t>Đầu ra là last_hidden_state, sau đó lấy mean vector (trung bình tất cả token) làm đại diện cho </a:t>
          </a:r>
          <a:r>
            <a:rPr lang="vi-VN">
              <a:solidFill>
                <a:schemeClr val="tx1"/>
              </a:solidFill>
              <a:latin typeface="Times New Roman" panose="02020603050405020304" pitchFamily="18" charset="0"/>
              <a:cs typeface="Times New Roman" panose="02020603050405020304" pitchFamily="18" charset="0"/>
            </a:rPr>
            <a:t>câu hỏi</a:t>
          </a:r>
          <a:endParaRPr lang="en-US" dirty="0">
            <a:solidFill>
              <a:schemeClr val="tx1"/>
            </a:solidFill>
            <a:latin typeface="Times New Roman" panose="02020603050405020304" pitchFamily="18" charset="0"/>
            <a:cs typeface="Times New Roman" panose="02020603050405020304" pitchFamily="18" charset="0"/>
          </a:endParaRPr>
        </a:p>
      </dsp:txBody>
      <dsp:txXfrm>
        <a:off x="0" y="1489495"/>
        <a:ext cx="9653270" cy="483870"/>
      </dsp:txXfrm>
    </dsp:sp>
    <dsp:sp modelId="{61708F61-BD8D-40EA-B9F2-BC57845F4F87}">
      <dsp:nvSpPr>
        <dsp:cNvPr id="7" name="Rounded Rectangle 6"/>
        <dsp:cNvSpPr/>
      </dsp:nvSpPr>
      <dsp:spPr bwMode="white">
        <a:xfrm>
          <a:off x="0" y="1973365"/>
          <a:ext cx="9653270" cy="429895"/>
        </a:xfrm>
        <a:prstGeom prst="roundRect">
          <a:avLst/>
        </a:prstGeom>
      </dsp:spPr>
      <dsp:style>
        <a:lnRef idx="2">
          <a:schemeClr val="lt1"/>
        </a:lnRef>
        <a:fillRef idx="1">
          <a:schemeClr val="accent1"/>
        </a:fillRef>
        <a:effectRef idx="0">
          <a:scrgbClr r="0" g="0" b="0"/>
        </a:effectRef>
        <a:fontRef idx="minor">
          <a:schemeClr val="lt1"/>
        </a:fontRef>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vi-VN" dirty="0">
              <a:latin typeface="Times New Roman" panose="02020603050405020304" pitchFamily="18" charset="0"/>
              <a:cs typeface="Times New Roman" panose="02020603050405020304" pitchFamily="18" charset="0"/>
            </a:rPr>
            <a:t>Cross Attention</a:t>
          </a:r>
        </a:p>
      </dsp:txBody>
      <dsp:txXfrm>
        <a:off x="0" y="1973365"/>
        <a:ext cx="9653270" cy="429895"/>
      </dsp:txXfrm>
    </dsp:sp>
    <dsp:sp modelId="{C3BAF463-7673-4AF8-A913-DB1A3A5A55A5}">
      <dsp:nvSpPr>
        <dsp:cNvPr id="8" name="Rectangles 7"/>
        <dsp:cNvSpPr/>
      </dsp:nvSpPr>
      <dsp:spPr bwMode="white">
        <a:xfrm>
          <a:off x="0" y="2403260"/>
          <a:ext cx="9653270" cy="72580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6491" tIns="21590" rIns="120904" bIns="21590" anchor="t"/>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1">
            <a:lnSpc>
              <a:spcPct val="100000"/>
            </a:lnSpc>
            <a:spcBef>
              <a:spcPct val="0"/>
            </a:spcBef>
            <a:spcAft>
              <a:spcPct val="20000"/>
            </a:spcAft>
            <a:buChar char="•"/>
          </a:pPr>
          <a:r>
            <a:rPr lang="vi-VN" dirty="0">
              <a:solidFill>
                <a:schemeClr val="tx1"/>
              </a:solidFill>
              <a:latin typeface="Times New Roman" panose="02020603050405020304" pitchFamily="18" charset="0"/>
              <a:cs typeface="Times New Roman" panose="02020603050405020304" pitchFamily="18" charset="0"/>
            </a:rPr>
            <a:t>Sử dụng MultiheadAttention với 8 heads</a:t>
          </a:r>
          <a:endParaRPr lang="vi-VN" dirty="0">
            <a:solidFill>
              <a:schemeClr val="tx1"/>
            </a:solidFill>
            <a:latin typeface="Times New Roman" panose="02020603050405020304" pitchFamily="18" charset="0"/>
            <a:cs typeface="Times New Roman" panose="02020603050405020304" pitchFamily="18" charset="0"/>
          </a:endParaRPr>
        </a:p>
        <a:p>
          <a:pPr lvl="1">
            <a:lnSpc>
              <a:spcPct val="100000"/>
            </a:lnSpc>
            <a:spcBef>
              <a:spcPct val="0"/>
            </a:spcBef>
            <a:spcAft>
              <a:spcPct val="20000"/>
            </a:spcAft>
            <a:buChar char="•"/>
          </a:pPr>
          <a:r>
            <a:rPr lang="en-US" dirty="0">
              <a:solidFill>
                <a:schemeClr val="tx1"/>
              </a:solidFill>
              <a:latin typeface="Times New Roman" panose="02020603050405020304" pitchFamily="18" charset="0"/>
              <a:cs typeface="Times New Roman" panose="02020603050405020304" pitchFamily="18" charset="0"/>
            </a:rPr>
            <a:t>C</a:t>
          </a:r>
          <a:r>
            <a:rPr lang="vi-VN" dirty="0">
              <a:solidFill>
                <a:schemeClr val="tx1"/>
              </a:solidFill>
              <a:latin typeface="Times New Roman" panose="02020603050405020304" pitchFamily="18" charset="0"/>
              <a:cs typeface="Times New Roman" panose="02020603050405020304" pitchFamily="18" charset="0"/>
            </a:rPr>
            <a:t>âu hỏi là query, đặc trưng ảnh là key và value</a:t>
          </a:r>
          <a:endParaRPr lang="vi-VN" dirty="0">
            <a:solidFill>
              <a:schemeClr val="tx1"/>
            </a:solidFill>
            <a:latin typeface="Times New Roman" panose="02020603050405020304" pitchFamily="18" charset="0"/>
            <a:cs typeface="Times New Roman" panose="02020603050405020304" pitchFamily="18" charset="0"/>
          </a:endParaRPr>
        </a:p>
        <a:p>
          <a:pPr lvl="1">
            <a:lnSpc>
              <a:spcPct val="100000"/>
            </a:lnSpc>
            <a:spcBef>
              <a:spcPct val="0"/>
            </a:spcBef>
            <a:spcAft>
              <a:spcPct val="20000"/>
            </a:spcAft>
            <a:buChar char="•"/>
          </a:pPr>
          <a:r>
            <a:rPr lang="en-US" dirty="0" err="1">
              <a:solidFill>
                <a:schemeClr val="tx1"/>
              </a:solidFill>
              <a:latin typeface="Times New Roman" panose="02020603050405020304" pitchFamily="18" charset="0"/>
              <a:cs typeface="Times New Roman" panose="02020603050405020304" pitchFamily="18" charset="0"/>
            </a:rPr>
            <a:t>Kết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quả</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là</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câu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hỏi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đã</a:t>
          </a:r>
          <a:r>
            <a:rPr lang="en-US" dirty="0">
              <a:solidFill>
                <a:schemeClr val="tx1"/>
              </a:solidFill>
              <a:latin typeface="Times New Roman" panose="02020603050405020304" pitchFamily="18" charset="0"/>
              <a:cs typeface="Times New Roman" panose="02020603050405020304" pitchFamily="18" charset="0"/>
            </a:rPr>
            <a:t> “focus” </a:t>
          </a:r>
          <a:r>
            <a:rPr lang="en-US" dirty="0" err="1">
              <a:solidFill>
                <a:schemeClr val="tx1"/>
              </a:solidFill>
              <a:latin typeface="Times New Roman" panose="02020603050405020304" pitchFamily="18" charset="0"/>
              <a:cs typeface="Times New Roman" panose="02020603050405020304" pitchFamily="18" charset="0"/>
            </a:rPr>
            <a:t>vào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vùng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ảnh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liên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quan</a:t>
          </a:r>
          <a:endParaRPr lang="vi-VN" dirty="0">
            <a:solidFill>
              <a:schemeClr val="tx1"/>
            </a:solidFill>
            <a:latin typeface="Times New Roman" panose="02020603050405020304" pitchFamily="18" charset="0"/>
            <a:cs typeface="Times New Roman" panose="02020603050405020304" pitchFamily="18" charset="0"/>
          </a:endParaRPr>
        </a:p>
      </dsp:txBody>
      <dsp:txXfrm>
        <a:off x="0" y="2403260"/>
        <a:ext cx="9653270" cy="725805"/>
      </dsp:txXfrm>
    </dsp:sp>
    <dsp:sp modelId="{9BD0C6CF-A0AA-4895-A103-81434C50CD94}">
      <dsp:nvSpPr>
        <dsp:cNvPr id="9" name="Rounded Rectangle 8"/>
        <dsp:cNvSpPr/>
      </dsp:nvSpPr>
      <dsp:spPr bwMode="white">
        <a:xfrm>
          <a:off x="0" y="3129065"/>
          <a:ext cx="9653270" cy="429895"/>
        </a:xfrm>
        <a:prstGeom prst="roundRect">
          <a:avLst/>
        </a:prstGeom>
      </dsp:spPr>
      <dsp:style>
        <a:lnRef idx="2">
          <a:schemeClr val="lt1"/>
        </a:lnRef>
        <a:fillRef idx="1">
          <a:schemeClr val="accent1"/>
        </a:fillRef>
        <a:effectRef idx="0">
          <a:scrgbClr r="0" g="0" b="0"/>
        </a:effectRef>
        <a:fontRef idx="minor">
          <a:schemeClr val="lt1"/>
        </a:fontRef>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vi-VN" dirty="0">
              <a:latin typeface="Times New Roman" panose="02020603050405020304" pitchFamily="18" charset="0"/>
              <a:cs typeface="Times New Roman" panose="02020603050405020304" pitchFamily="18" charset="0"/>
            </a:rPr>
            <a:t>Transformer Encoder Layer</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dsp:txBody>
      <dsp:txXfrm>
        <a:off x="0" y="3129065"/>
        <a:ext cx="9653270" cy="429895"/>
      </dsp:txXfrm>
    </dsp:sp>
    <dsp:sp modelId="{5C097B2B-E109-4CDD-8291-1F2452FB53AE}">
      <dsp:nvSpPr>
        <dsp:cNvPr id="10" name="Rectangles 9"/>
        <dsp:cNvSpPr/>
      </dsp:nvSpPr>
      <dsp:spPr bwMode="white">
        <a:xfrm>
          <a:off x="0" y="3558960"/>
          <a:ext cx="9653270" cy="28152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6491" tIns="21590" rIns="120904" bIns="21590" anchor="t"/>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1">
            <a:lnSpc>
              <a:spcPct val="100000"/>
            </a:lnSpc>
            <a:spcBef>
              <a:spcPct val="0"/>
            </a:spcBef>
            <a:spcAft>
              <a:spcPct val="20000"/>
            </a:spcAft>
            <a:buChar char="•"/>
          </a:pPr>
          <a:r>
            <a:rPr lang="vi-VN">
              <a:solidFill>
                <a:schemeClr val="tx1"/>
              </a:solidFill>
              <a:latin typeface="Times New Roman" panose="02020603050405020304" pitchFamily="18" charset="0"/>
              <a:cs typeface="Times New Roman" panose="02020603050405020304" pitchFamily="18" charset="0"/>
            </a:rPr>
            <a:t>Xử lý đầu ra attention để tăng khả năng học quan hệ ảnh–văn bản sâu hơn</a:t>
          </a:r>
          <a:endParaRPr lang="vi-VN" dirty="0">
            <a:solidFill>
              <a:schemeClr val="tx1"/>
            </a:solidFill>
            <a:latin typeface="Times New Roman" panose="02020603050405020304" pitchFamily="18" charset="0"/>
            <a:cs typeface="Times New Roman" panose="02020603050405020304" pitchFamily="18" charset="0"/>
          </a:endParaRPr>
        </a:p>
      </dsp:txBody>
      <dsp:txXfrm>
        <a:off x="0" y="3558960"/>
        <a:ext cx="9653270" cy="281520"/>
      </dsp:txXfrm>
    </dsp:sp>
    <dsp:sp modelId="{8B42959B-FDE3-4891-AD4F-C0E0C3409A16}">
      <dsp:nvSpPr>
        <dsp:cNvPr id="11" name="Rounded Rectangle 10"/>
        <dsp:cNvSpPr/>
      </dsp:nvSpPr>
      <dsp:spPr bwMode="white">
        <a:xfrm>
          <a:off x="0" y="3840480"/>
          <a:ext cx="9653270" cy="429895"/>
        </a:xfrm>
        <a:prstGeom prst="roundRect">
          <a:avLst/>
        </a:prstGeom>
      </dsp:spPr>
      <dsp:style>
        <a:lnRef idx="2">
          <a:schemeClr val="lt1"/>
        </a:lnRef>
        <a:fillRef idx="1">
          <a:schemeClr val="accent1"/>
        </a:fillRef>
        <a:effectRef idx="0">
          <a:scrgbClr r="0" g="0" b="0"/>
        </a:effectRef>
        <a:fontRef idx="minor">
          <a:schemeClr val="lt1"/>
        </a:fontRef>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Classifier</a:t>
          </a:r>
          <a:r>
            <a:rPr lang="en-US" dirty="0">
              <a:latin typeface="Times New Roman" panose="02020603050405020304" pitchFamily="18" charset="0"/>
              <a:cs typeface="Times New Roman" panose="02020603050405020304" pitchFamily="18" charset="0"/>
            </a:rPr>
            <a:t>:</a:t>
          </a:r>
        </a:p>
      </dsp:txBody>
      <dsp:txXfrm>
        <a:off x="0" y="3840480"/>
        <a:ext cx="9653270" cy="429895"/>
      </dsp:txXfrm>
    </dsp:sp>
    <dsp:sp modelId="{1E6287D8-1A0C-4C90-9E3F-75FEE9759C2E}">
      <dsp:nvSpPr>
        <dsp:cNvPr id="12" name="Rectangles 11"/>
        <dsp:cNvSpPr/>
      </dsp:nvSpPr>
      <dsp:spPr bwMode="white">
        <a:xfrm>
          <a:off x="0" y="4270375"/>
          <a:ext cx="9653270" cy="28152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6491" tIns="21590" rIns="120904" bIns="21590" anchor="t"/>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1">
            <a:lnSpc>
              <a:spcPct val="100000"/>
            </a:lnSpc>
            <a:spcBef>
              <a:spcPct val="0"/>
            </a:spcBef>
            <a:spcAft>
              <a:spcPct val="20000"/>
            </a:spcAft>
            <a:buChar char="•"/>
          </a:pPr>
          <a:r>
            <a:rPr lang="vi-VN">
              <a:solidFill>
                <a:schemeClr val="tx1"/>
              </a:solidFill>
              <a:latin typeface="Times New Roman" panose="02020603050405020304" pitchFamily="18" charset="0"/>
              <a:cs typeface="Times New Roman" panose="02020603050405020304" pitchFamily="18" charset="0"/>
            </a:rPr>
            <a:t>Fully connected layer (linear) với đầu ra số chiều = số lượng nhãn trả lời (1.000)</a:t>
          </a:r>
          <a:r>
            <a:rPr lang="en-US">
              <a:solidFill>
                <a:schemeClr val="tx1"/>
              </a:solidFill>
              <a:latin typeface="Times New Roman" panose="02020603050405020304" pitchFamily="18" charset="0"/>
              <a:cs typeface="Times New Roman" panose="02020603050405020304" pitchFamily="18" charset="0"/>
            </a:rPr>
            <a:t> và t</a:t>
          </a:r>
          <a:r>
            <a:rPr lang="vi-VN">
              <a:solidFill>
                <a:schemeClr val="tx1"/>
              </a:solidFill>
              <a:latin typeface="Times New Roman" panose="02020603050405020304" pitchFamily="18" charset="0"/>
              <a:cs typeface="Times New Roman" panose="02020603050405020304" pitchFamily="18" charset="0"/>
            </a:rPr>
            <a:t>rả về logits để dự đoán nhãn câu trả lời phù hợp</a:t>
          </a:r>
          <a:endParaRPr lang="en-US" dirty="0">
            <a:solidFill>
              <a:schemeClr val="tx1"/>
            </a:solidFill>
            <a:latin typeface="Times New Roman" panose="02020603050405020304" pitchFamily="18" charset="0"/>
            <a:cs typeface="Times New Roman" panose="02020603050405020304" pitchFamily="18" charset="0"/>
          </a:endParaRPr>
        </a:p>
      </dsp:txBody>
      <dsp:txXfrm>
        <a:off x="0" y="4270375"/>
        <a:ext cx="9653270" cy="28152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405174" cy="3448474"/>
        <a:chOff x="0" y="0"/>
        <a:chExt cx="10405174" cy="3448474"/>
      </a:xfrm>
    </dsp:grpSpPr>
    <dsp:sp modelId="{B84E1C38-9A2B-4234-BF2D-3968A6559321}">
      <dsp:nvSpPr>
        <dsp:cNvPr id="5" name="Straight Connector 4"/>
        <dsp:cNvSpPr/>
      </dsp:nvSpPr>
      <dsp:spPr bwMode="white">
        <a:xfrm>
          <a:off x="0" y="283797"/>
          <a:ext cx="10405174" cy="0"/>
        </a:xfrm>
        <a:prstGeom prst="line">
          <a:avLst/>
        </a:prstGeom>
      </dsp:spPr>
      <dsp:style>
        <a:lnRef idx="2">
          <a:schemeClr val="accent1">
            <a:shade val="60000"/>
          </a:schemeClr>
        </a:lnRef>
        <a:fillRef idx="0">
          <a:schemeClr val="accent1"/>
        </a:fillRef>
        <a:effectRef idx="0">
          <a:scrgbClr r="0" g="0" b="0"/>
        </a:effectRef>
        <a:fontRef idx="minor"/>
      </dsp:style>
      <dsp:txXfrm>
        <a:off x="0" y="283797"/>
        <a:ext cx="10405174" cy="0"/>
      </dsp:txXfrm>
    </dsp:sp>
    <dsp:sp modelId="{0A62F5C8-B368-4B4A-AA2A-537E0A262838}">
      <dsp:nvSpPr>
        <dsp:cNvPr id="9" name="Straight Connector 8"/>
        <dsp:cNvSpPr/>
      </dsp:nvSpPr>
      <dsp:spPr bwMode="white">
        <a:xfrm>
          <a:off x="0" y="1149463"/>
          <a:ext cx="10405174" cy="0"/>
        </a:xfrm>
        <a:prstGeom prst="line">
          <a:avLst/>
        </a:prstGeom>
      </dsp:spPr>
      <dsp:style>
        <a:lnRef idx="2">
          <a:schemeClr val="accent1">
            <a:shade val="60000"/>
          </a:schemeClr>
        </a:lnRef>
        <a:fillRef idx="0">
          <a:schemeClr val="accent1"/>
        </a:fillRef>
        <a:effectRef idx="0">
          <a:scrgbClr r="0" g="0" b="0"/>
        </a:effectRef>
        <a:fontRef idx="minor"/>
      </dsp:style>
      <dsp:txXfrm>
        <a:off x="0" y="1149463"/>
        <a:ext cx="10405174" cy="0"/>
      </dsp:txXfrm>
    </dsp:sp>
    <dsp:sp modelId="{56216FDA-282F-44B9-BE30-FF23D3926281}">
      <dsp:nvSpPr>
        <dsp:cNvPr id="13" name="Straight Connector 12"/>
        <dsp:cNvSpPr/>
      </dsp:nvSpPr>
      <dsp:spPr bwMode="white">
        <a:xfrm>
          <a:off x="0" y="2015129"/>
          <a:ext cx="10405174" cy="0"/>
        </a:xfrm>
        <a:prstGeom prst="line">
          <a:avLst/>
        </a:prstGeom>
      </dsp:spPr>
      <dsp:style>
        <a:lnRef idx="2">
          <a:schemeClr val="accent1">
            <a:shade val="60000"/>
          </a:schemeClr>
        </a:lnRef>
        <a:fillRef idx="0">
          <a:schemeClr val="accent1"/>
        </a:fillRef>
        <a:effectRef idx="0">
          <a:scrgbClr r="0" g="0" b="0"/>
        </a:effectRef>
        <a:fontRef idx="minor"/>
      </dsp:style>
      <dsp:txXfrm>
        <a:off x="0" y="2015129"/>
        <a:ext cx="10405174" cy="0"/>
      </dsp:txXfrm>
    </dsp:sp>
    <dsp:sp modelId="{092A3264-719F-47CB-8799-130CDD1D99AB}">
      <dsp:nvSpPr>
        <dsp:cNvPr id="17" name="Straight Connector 16"/>
        <dsp:cNvSpPr/>
      </dsp:nvSpPr>
      <dsp:spPr bwMode="white">
        <a:xfrm>
          <a:off x="0" y="2880795"/>
          <a:ext cx="10405174" cy="0"/>
        </a:xfrm>
        <a:prstGeom prst="line">
          <a:avLst/>
        </a:prstGeom>
      </dsp:spPr>
      <dsp:style>
        <a:lnRef idx="2">
          <a:schemeClr val="accent1">
            <a:shade val="60000"/>
          </a:schemeClr>
        </a:lnRef>
        <a:fillRef idx="0">
          <a:schemeClr val="accent1"/>
        </a:fillRef>
        <a:effectRef idx="0">
          <a:scrgbClr r="0" g="0" b="0"/>
        </a:effectRef>
        <a:fontRef idx="minor"/>
      </dsp:style>
      <dsp:txXfrm>
        <a:off x="0" y="2880795"/>
        <a:ext cx="10405174" cy="0"/>
      </dsp:txXfrm>
    </dsp:sp>
    <dsp:sp modelId="{01BA0518-4E3E-4C53-989B-6BD8FB2E468D}">
      <dsp:nvSpPr>
        <dsp:cNvPr id="3" name="Rectangles 2"/>
        <dsp:cNvSpPr/>
      </dsp:nvSpPr>
      <dsp:spPr bwMode="white">
        <a:xfrm>
          <a:off x="2705345" y="0"/>
          <a:ext cx="7699829" cy="28379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670" tIns="26670" rIns="26670" bIns="26670" anchor="b"/>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vi-VN" dirty="0">
              <a:solidFill>
                <a:schemeClr val="tx1"/>
              </a:solidFill>
              <a:latin typeface="Times New Roman" panose="02020603050405020304" pitchFamily="18" charset="0"/>
              <a:cs typeface="Times New Roman" panose="02020603050405020304" pitchFamily="18" charset="0"/>
            </a:rPr>
            <a:t>Xây dựng tập dữ liệu VQA tiếng Việt gốc từ người dùng thật.</a:t>
          </a:r>
          <a:endParaRPr>
            <a:solidFill>
              <a:schemeClr val="tx1"/>
            </a:solidFill>
          </a:endParaRPr>
        </a:p>
      </dsp:txBody>
      <dsp:txXfrm>
        <a:off x="2705345" y="0"/>
        <a:ext cx="7699829" cy="283797"/>
      </dsp:txXfrm>
    </dsp:sp>
    <dsp:sp modelId="{3177A09F-3A47-4939-AF37-1AF4D0B880E1}">
      <dsp:nvSpPr>
        <dsp:cNvPr id="4" name="Round Same Side Corner Rectangle 3"/>
        <dsp:cNvSpPr/>
      </dsp:nvSpPr>
      <dsp:spPr bwMode="white">
        <a:xfrm>
          <a:off x="0" y="0"/>
          <a:ext cx="2705345" cy="283797"/>
        </a:xfrm>
        <a:prstGeom prst="round2SameRect">
          <a:avLst>
            <a:gd name="adj1" fmla="val 16670"/>
            <a:gd name="adj2" fmla="val 0"/>
          </a:avLst>
        </a:prstGeom>
      </dsp:spPr>
      <dsp:style>
        <a:lnRef idx="2">
          <a:schemeClr val="accent1"/>
        </a:lnRef>
        <a:fillRef idx="1">
          <a:schemeClr val="accent1"/>
        </a:fillRef>
        <a:effectRef idx="0">
          <a:scrgbClr r="0" g="0" b="0"/>
        </a:effectRef>
        <a:fontRef idx="minor">
          <a:schemeClr val="lt1"/>
        </a:fontRef>
      </dsp:style>
      <dsp:txBody>
        <a:bodyPr lIns="26670" tIns="26670" rIns="26670" bIns="2667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b="1" dirty="0">
              <a:latin typeface="Times New Roman" panose="02020603050405020304" pitchFamily="18" charset="0"/>
              <a:cs typeface="Times New Roman" panose="02020603050405020304" pitchFamily="18" charset="0"/>
            </a:rPr>
            <a:t>1</a:t>
          </a:r>
          <a:r>
            <a:rPr lang="vi-VN" b="1" dirty="0">
              <a:latin typeface="Times New Roman" panose="02020603050405020304" pitchFamily="18" charset="0"/>
              <a:cs typeface="Times New Roman" panose="02020603050405020304" pitchFamily="18" charset="0"/>
            </a:rPr>
            <a:t>. Cải thiện dữ liệu</a:t>
          </a:r>
          <a:endParaRPr lang="en-US" dirty="0"/>
        </a:p>
      </dsp:txBody>
      <dsp:txXfrm>
        <a:off x="0" y="0"/>
        <a:ext cx="2705345" cy="283797"/>
      </dsp:txXfrm>
    </dsp:sp>
    <dsp:sp modelId="{1DD2B4A7-3992-4403-885E-E83F76120FAF}">
      <dsp:nvSpPr>
        <dsp:cNvPr id="6" name="Rectangles 5"/>
        <dsp:cNvSpPr/>
      </dsp:nvSpPr>
      <dsp:spPr bwMode="white">
        <a:xfrm>
          <a:off x="0" y="283797"/>
          <a:ext cx="10405174" cy="56767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670" tIns="26670" rIns="26670" bIns="26670" anchor="t"/>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1">
            <a:lnSpc>
              <a:spcPct val="100000"/>
            </a:lnSpc>
            <a:spcBef>
              <a:spcPct val="0"/>
            </a:spcBef>
            <a:spcAft>
              <a:spcPct val="15000"/>
            </a:spcAft>
            <a:buChar char="•"/>
          </a:pPr>
          <a:r>
            <a:rPr lang="vi-VN" dirty="0">
              <a:solidFill>
                <a:schemeClr val="tx1"/>
              </a:solidFill>
              <a:latin typeface="Times New Roman" panose="02020603050405020304" pitchFamily="18" charset="0"/>
              <a:cs typeface="Times New Roman" panose="02020603050405020304" pitchFamily="18" charset="0"/>
            </a:rPr>
            <a:t>Kiểm tra &amp; sửa lỗi dịch trên một phần dữ liệu (~10.000 mẫu).</a:t>
          </a:r>
          <a:endParaRPr lang="vi-VN" dirty="0">
            <a:solidFill>
              <a:schemeClr val="tx1"/>
            </a:solidFill>
            <a:latin typeface="Times New Roman" panose="02020603050405020304" pitchFamily="18" charset="0"/>
            <a:cs typeface="Times New Roman" panose="02020603050405020304" pitchFamily="18" charset="0"/>
          </a:endParaRPr>
        </a:p>
        <a:p>
          <a:pPr lvl="1">
            <a:lnSpc>
              <a:spcPct val="100000"/>
            </a:lnSpc>
            <a:spcBef>
              <a:spcPct val="0"/>
            </a:spcBef>
            <a:spcAft>
              <a:spcPct val="15000"/>
            </a:spcAft>
            <a:buChar char="•"/>
          </a:pPr>
          <a:r>
            <a:rPr lang="vi-VN" dirty="0">
              <a:solidFill>
                <a:schemeClr val="tx1"/>
              </a:solidFill>
              <a:latin typeface="Times New Roman" panose="02020603050405020304" pitchFamily="18" charset="0"/>
              <a:cs typeface="Times New Roman" panose="02020603050405020304" pitchFamily="18" charset="0"/>
            </a:rPr>
            <a:t>Dùng mBART để tái dịch chính xác hơn, giảm sai lệch ngữ nghĩa.</a:t>
          </a:r>
          <a:endParaRPr>
            <a:solidFill>
              <a:schemeClr val="tx1"/>
            </a:solidFill>
          </a:endParaRPr>
        </a:p>
      </dsp:txBody>
      <dsp:txXfrm>
        <a:off x="0" y="283797"/>
        <a:ext cx="10405174" cy="567679"/>
      </dsp:txXfrm>
    </dsp:sp>
    <dsp:sp modelId="{1714614A-FE9A-4DB4-8E8F-EFA2456436E5}">
      <dsp:nvSpPr>
        <dsp:cNvPr id="7" name="Rectangles 6"/>
        <dsp:cNvSpPr/>
      </dsp:nvSpPr>
      <dsp:spPr bwMode="white">
        <a:xfrm>
          <a:off x="2705345" y="865666"/>
          <a:ext cx="7699829" cy="28379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670" tIns="26670" rIns="26670" bIns="26670" anchor="b"/>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vi-VN" dirty="0">
              <a:solidFill>
                <a:schemeClr val="tx1"/>
              </a:solidFill>
              <a:latin typeface="Times New Roman" panose="02020603050405020304" pitchFamily="18" charset="0"/>
              <a:cs typeface="Times New Roman" panose="02020603050405020304" pitchFamily="18" charset="0"/>
            </a:rPr>
            <a:t>Tăng epoch (10–15), thêm dropout &amp; weight decay.</a:t>
          </a:r>
          <a:endParaRPr>
            <a:solidFill>
              <a:schemeClr val="tx1"/>
            </a:solidFill>
          </a:endParaRPr>
        </a:p>
      </dsp:txBody>
      <dsp:txXfrm>
        <a:off x="2705345" y="865666"/>
        <a:ext cx="7699829" cy="283797"/>
      </dsp:txXfrm>
    </dsp:sp>
    <dsp:sp modelId="{237E82FC-8FF7-475D-BFE1-3C7D55FBD4ED}">
      <dsp:nvSpPr>
        <dsp:cNvPr id="8" name="Round Same Side Corner Rectangle 7"/>
        <dsp:cNvSpPr/>
      </dsp:nvSpPr>
      <dsp:spPr bwMode="white">
        <a:xfrm>
          <a:off x="0" y="865666"/>
          <a:ext cx="2705345" cy="283797"/>
        </a:xfrm>
        <a:prstGeom prst="round2SameRect">
          <a:avLst>
            <a:gd name="adj1" fmla="val 16670"/>
            <a:gd name="adj2" fmla="val 0"/>
          </a:avLst>
        </a:prstGeom>
      </dsp:spPr>
      <dsp:style>
        <a:lnRef idx="2">
          <a:schemeClr val="accent1"/>
        </a:lnRef>
        <a:fillRef idx="1">
          <a:schemeClr val="accent1"/>
        </a:fillRef>
        <a:effectRef idx="0">
          <a:scrgbClr r="0" g="0" b="0"/>
        </a:effectRef>
        <a:fontRef idx="minor">
          <a:schemeClr val="lt1"/>
        </a:fontRef>
      </dsp:style>
      <dsp:txBody>
        <a:bodyPr lIns="26670" tIns="26670" rIns="26670" bIns="2667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b="1">
              <a:latin typeface="Times New Roman" panose="02020603050405020304" pitchFamily="18" charset="0"/>
              <a:cs typeface="Times New Roman" panose="02020603050405020304" pitchFamily="18" charset="0"/>
            </a:rPr>
            <a:t>2. </a:t>
          </a:r>
          <a:r>
            <a:rPr lang="vi-VN" b="1">
              <a:latin typeface="Times New Roman" panose="02020603050405020304" pitchFamily="18" charset="0"/>
              <a:cs typeface="Times New Roman" panose="02020603050405020304" pitchFamily="18" charset="0"/>
            </a:rPr>
            <a:t>Tối ưu mô hình</a:t>
          </a:r>
          <a:endParaRPr lang="vi-VN" b="1" dirty="0">
            <a:latin typeface="Times New Roman" panose="02020603050405020304" pitchFamily="18" charset="0"/>
            <a:cs typeface="Times New Roman" panose="02020603050405020304" pitchFamily="18" charset="0"/>
          </a:endParaRPr>
        </a:p>
      </dsp:txBody>
      <dsp:txXfrm>
        <a:off x="0" y="865666"/>
        <a:ext cx="2705345" cy="283797"/>
      </dsp:txXfrm>
    </dsp:sp>
    <dsp:sp modelId="{6DACE9A8-5EF2-4013-88A1-B23F28600F63}">
      <dsp:nvSpPr>
        <dsp:cNvPr id="10" name="Rectangles 9"/>
        <dsp:cNvSpPr/>
      </dsp:nvSpPr>
      <dsp:spPr bwMode="white">
        <a:xfrm>
          <a:off x="0" y="1149463"/>
          <a:ext cx="10405174" cy="56767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670" tIns="26670" rIns="26670" bIns="26670" anchor="t"/>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1">
            <a:lnSpc>
              <a:spcPct val="100000"/>
            </a:lnSpc>
            <a:spcBef>
              <a:spcPct val="0"/>
            </a:spcBef>
            <a:spcAft>
              <a:spcPct val="15000"/>
            </a:spcAft>
            <a:buChar char="•"/>
          </a:pPr>
          <a:r>
            <a:rPr lang="vi-VN" dirty="0">
              <a:solidFill>
                <a:schemeClr val="tx1"/>
              </a:solidFill>
              <a:latin typeface="Times New Roman" panose="02020603050405020304" pitchFamily="18" charset="0"/>
              <a:cs typeface="Times New Roman" panose="02020603050405020304" pitchFamily="18" charset="0"/>
            </a:rPr>
            <a:t>Thay ResNet50 bằng ViT/EfficientNet để trích xuất ảnh tốt hơn.</a:t>
          </a:r>
          <a:endParaRPr lang="vi-VN" dirty="0">
            <a:solidFill>
              <a:schemeClr val="tx1"/>
            </a:solidFill>
            <a:latin typeface="Times New Roman" panose="02020603050405020304" pitchFamily="18" charset="0"/>
            <a:cs typeface="Times New Roman" panose="02020603050405020304" pitchFamily="18" charset="0"/>
          </a:endParaRPr>
        </a:p>
        <a:p>
          <a:pPr lvl="1">
            <a:lnSpc>
              <a:spcPct val="100000"/>
            </a:lnSpc>
            <a:spcBef>
              <a:spcPct val="0"/>
            </a:spcBef>
            <a:spcAft>
              <a:spcPct val="15000"/>
            </a:spcAft>
            <a:buChar char="•"/>
          </a:pPr>
          <a:r>
            <a:rPr lang="vi-VN" dirty="0">
              <a:solidFill>
                <a:schemeClr val="tx1"/>
              </a:solidFill>
              <a:latin typeface="Times New Roman" panose="02020603050405020304" pitchFamily="18" charset="0"/>
              <a:cs typeface="Times New Roman" panose="02020603050405020304" pitchFamily="18" charset="0"/>
            </a:rPr>
            <a:t>Mở rộng nhãn đầu ra lên 2.000 hoặc dùng soft scoring cho nhãn hiếm.</a:t>
          </a:r>
          <a:endParaRPr lang="en-US" dirty="0">
            <a:solidFill>
              <a:schemeClr val="tx1"/>
            </a:solidFill>
            <a:latin typeface="Times New Roman" panose="02020603050405020304" pitchFamily="18" charset="0"/>
            <a:cs typeface="Times New Roman" panose="02020603050405020304" pitchFamily="18" charset="0"/>
          </a:endParaRPr>
        </a:p>
      </dsp:txBody>
      <dsp:txXfrm>
        <a:off x="0" y="1149463"/>
        <a:ext cx="10405174" cy="567679"/>
      </dsp:txXfrm>
    </dsp:sp>
    <dsp:sp modelId="{0F9E9EFC-A1E1-4920-9625-8EE0D0D92305}">
      <dsp:nvSpPr>
        <dsp:cNvPr id="11" name="Rectangles 10"/>
        <dsp:cNvSpPr/>
      </dsp:nvSpPr>
      <dsp:spPr bwMode="white">
        <a:xfrm>
          <a:off x="2705345" y="1731332"/>
          <a:ext cx="7699829" cy="28379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670" tIns="26670" rIns="26670" bIns="26670" anchor="b"/>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vi-VN" dirty="0">
              <a:solidFill>
                <a:schemeClr val="tx1"/>
              </a:solidFill>
              <a:latin typeface="Times New Roman" panose="02020603050405020304" pitchFamily="18" charset="0"/>
              <a:cs typeface="Times New Roman" panose="02020603050405020304" pitchFamily="18" charset="0"/>
            </a:rPr>
            <a:t>Dùng GPU mạnh hơn (A100) hoặc nền tảng cloud (AWS, GCP).</a:t>
          </a:r>
          <a:endParaRPr>
            <a:solidFill>
              <a:schemeClr val="tx1"/>
            </a:solidFill>
          </a:endParaRPr>
        </a:p>
      </dsp:txBody>
      <dsp:txXfrm>
        <a:off x="2705345" y="1731332"/>
        <a:ext cx="7699829" cy="283797"/>
      </dsp:txXfrm>
    </dsp:sp>
    <dsp:sp modelId="{449A0FB2-CF03-4128-95C3-B2A5D38FE6ED}">
      <dsp:nvSpPr>
        <dsp:cNvPr id="12" name="Round Same Side Corner Rectangle 11"/>
        <dsp:cNvSpPr/>
      </dsp:nvSpPr>
      <dsp:spPr bwMode="white">
        <a:xfrm>
          <a:off x="0" y="1731332"/>
          <a:ext cx="2705345" cy="283797"/>
        </a:xfrm>
        <a:prstGeom prst="round2SameRect">
          <a:avLst>
            <a:gd name="adj1" fmla="val 16670"/>
            <a:gd name="adj2" fmla="val 0"/>
          </a:avLst>
        </a:prstGeom>
      </dsp:spPr>
      <dsp:style>
        <a:lnRef idx="2">
          <a:schemeClr val="accent1"/>
        </a:lnRef>
        <a:fillRef idx="1">
          <a:schemeClr val="accent1"/>
        </a:fillRef>
        <a:effectRef idx="0">
          <a:scrgbClr r="0" g="0" b="0"/>
        </a:effectRef>
        <a:fontRef idx="minor">
          <a:schemeClr val="lt1"/>
        </a:fontRef>
      </dsp:style>
      <dsp:txBody>
        <a:bodyPr lIns="26670" tIns="26670" rIns="26670" bIns="2667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b="1">
              <a:latin typeface="Times New Roman" panose="02020603050405020304" pitchFamily="18" charset="0"/>
              <a:cs typeface="Times New Roman" panose="02020603050405020304" pitchFamily="18" charset="0"/>
            </a:rPr>
            <a:t>3. </a:t>
          </a:r>
          <a:r>
            <a:rPr lang="vi-VN" b="1">
              <a:latin typeface="Times New Roman" panose="02020603050405020304" pitchFamily="18" charset="0"/>
              <a:cs typeface="Times New Roman" panose="02020603050405020304" pitchFamily="18" charset="0"/>
            </a:rPr>
            <a:t>Nâng hiệu suất tính toán</a:t>
          </a:r>
          <a:endParaRPr lang="vi-VN" b="1" dirty="0">
            <a:latin typeface="Times New Roman" panose="02020603050405020304" pitchFamily="18" charset="0"/>
            <a:cs typeface="Times New Roman" panose="02020603050405020304" pitchFamily="18" charset="0"/>
          </a:endParaRPr>
        </a:p>
      </dsp:txBody>
      <dsp:txXfrm>
        <a:off x="0" y="1731332"/>
        <a:ext cx="2705345" cy="283797"/>
      </dsp:txXfrm>
    </dsp:sp>
    <dsp:sp modelId="{0F0FA512-1AE5-4A7A-A740-4242324D8295}">
      <dsp:nvSpPr>
        <dsp:cNvPr id="14" name="Rectangles 13"/>
        <dsp:cNvSpPr/>
      </dsp:nvSpPr>
      <dsp:spPr bwMode="white">
        <a:xfrm>
          <a:off x="0" y="2015129"/>
          <a:ext cx="10405174" cy="56767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670" tIns="26670" rIns="26670" bIns="26670" anchor="t"/>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1">
            <a:lnSpc>
              <a:spcPct val="100000"/>
            </a:lnSpc>
            <a:spcBef>
              <a:spcPct val="0"/>
            </a:spcBef>
            <a:spcAft>
              <a:spcPct val="15000"/>
            </a:spcAft>
            <a:buChar char="•"/>
          </a:pPr>
          <a:r>
            <a:rPr lang="vi-VN" dirty="0">
              <a:solidFill>
                <a:schemeClr val="tx1"/>
              </a:solidFill>
              <a:latin typeface="Times New Roman" panose="02020603050405020304" pitchFamily="18" charset="0"/>
              <a:cs typeface="Times New Roman" panose="02020603050405020304" pitchFamily="18" charset="0"/>
            </a:rPr>
            <a:t>Tăng batch size (128–256), áp dụng mixed precision training.</a:t>
          </a:r>
          <a:endParaRPr>
            <a:solidFill>
              <a:schemeClr val="tx1"/>
            </a:solidFill>
          </a:endParaRPr>
        </a:p>
      </dsp:txBody>
      <dsp:txXfrm>
        <a:off x="0" y="2015129"/>
        <a:ext cx="10405174" cy="567679"/>
      </dsp:txXfrm>
    </dsp:sp>
    <dsp:sp modelId="{93BD8EB5-3FBF-4F15-B509-37C985739227}">
      <dsp:nvSpPr>
        <dsp:cNvPr id="15" name="Rectangles 14"/>
        <dsp:cNvSpPr/>
      </dsp:nvSpPr>
      <dsp:spPr bwMode="white">
        <a:xfrm>
          <a:off x="2705345" y="2596998"/>
          <a:ext cx="7699829" cy="28379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670" tIns="26670" rIns="26670" bIns="26670" anchor="b"/>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vi-VN" dirty="0">
              <a:solidFill>
                <a:schemeClr val="tx1"/>
              </a:solidFill>
              <a:latin typeface="Times New Roman" panose="02020603050405020304" pitchFamily="18" charset="0"/>
              <a:cs typeface="Times New Roman" panose="02020603050405020304" pitchFamily="18" charset="0"/>
            </a:rPr>
            <a:t>Áp dụng cho trợ lý khiếm thị, giáo dục, thương mại điện tử.</a:t>
          </a:r>
          <a:endParaRPr>
            <a:solidFill>
              <a:schemeClr val="tx1"/>
            </a:solidFill>
          </a:endParaRPr>
        </a:p>
      </dsp:txBody>
      <dsp:txXfrm>
        <a:off x="2705345" y="2596998"/>
        <a:ext cx="7699829" cy="283797"/>
      </dsp:txXfrm>
    </dsp:sp>
    <dsp:sp modelId="{A7532D8D-72C1-43CE-8FF2-08F396CC4A76}">
      <dsp:nvSpPr>
        <dsp:cNvPr id="16" name="Round Same Side Corner Rectangle 15"/>
        <dsp:cNvSpPr/>
      </dsp:nvSpPr>
      <dsp:spPr bwMode="white">
        <a:xfrm>
          <a:off x="0" y="2596998"/>
          <a:ext cx="2705345" cy="283797"/>
        </a:xfrm>
        <a:prstGeom prst="round2SameRect">
          <a:avLst>
            <a:gd name="adj1" fmla="val 16670"/>
            <a:gd name="adj2" fmla="val 0"/>
          </a:avLst>
        </a:prstGeom>
      </dsp:spPr>
      <dsp:style>
        <a:lnRef idx="2">
          <a:schemeClr val="accent1"/>
        </a:lnRef>
        <a:fillRef idx="1">
          <a:schemeClr val="accent1"/>
        </a:fillRef>
        <a:effectRef idx="0">
          <a:scrgbClr r="0" g="0" b="0"/>
        </a:effectRef>
        <a:fontRef idx="minor">
          <a:schemeClr val="lt1"/>
        </a:fontRef>
      </dsp:style>
      <dsp:txBody>
        <a:bodyPr lIns="26670" tIns="26670" rIns="26670" bIns="2667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b="1">
              <a:latin typeface="Times New Roman" panose="02020603050405020304" pitchFamily="18" charset="0"/>
              <a:cs typeface="Times New Roman" panose="02020603050405020304" pitchFamily="18" charset="0"/>
            </a:rPr>
            <a:t>4. </a:t>
          </a:r>
          <a:r>
            <a:rPr lang="vi-VN" b="1">
              <a:latin typeface="Times New Roman" panose="02020603050405020304" pitchFamily="18" charset="0"/>
              <a:cs typeface="Times New Roman" panose="02020603050405020304" pitchFamily="18" charset="0"/>
            </a:rPr>
            <a:t>Ứng dụng &amp; mở rộng</a:t>
          </a:r>
          <a:endParaRPr lang="vi-VN" b="1" dirty="0">
            <a:latin typeface="Times New Roman" panose="02020603050405020304" pitchFamily="18" charset="0"/>
            <a:cs typeface="Times New Roman" panose="02020603050405020304" pitchFamily="18" charset="0"/>
          </a:endParaRPr>
        </a:p>
      </dsp:txBody>
      <dsp:txXfrm>
        <a:off x="0" y="2596998"/>
        <a:ext cx="2705345" cy="283797"/>
      </dsp:txXfrm>
    </dsp:sp>
    <dsp:sp modelId="{3C72AC8D-80C8-4419-8C8D-BBA23776D062}">
      <dsp:nvSpPr>
        <dsp:cNvPr id="18" name="Rectangles 17"/>
        <dsp:cNvSpPr/>
      </dsp:nvSpPr>
      <dsp:spPr bwMode="white">
        <a:xfrm>
          <a:off x="0" y="2880795"/>
          <a:ext cx="10405174" cy="56767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670" tIns="26670" rIns="26670" bIns="26670" anchor="t"/>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1">
            <a:lnSpc>
              <a:spcPct val="100000"/>
            </a:lnSpc>
            <a:spcBef>
              <a:spcPct val="0"/>
            </a:spcBef>
            <a:spcAft>
              <a:spcPct val="15000"/>
            </a:spcAft>
            <a:buChar char="•"/>
          </a:pPr>
          <a:r>
            <a:rPr lang="vi-VN" dirty="0">
              <a:solidFill>
                <a:schemeClr val="tx1"/>
              </a:solidFill>
              <a:latin typeface="Times New Roman" panose="02020603050405020304" pitchFamily="18" charset="0"/>
              <a:cs typeface="Times New Roman" panose="02020603050405020304" pitchFamily="18" charset="0"/>
            </a:rPr>
            <a:t>Tích hợp vào hệ thống như Frappe/ERPNext.</a:t>
          </a:r>
          <a:endParaRPr lang="vi-VN" dirty="0">
            <a:solidFill>
              <a:schemeClr val="tx1"/>
            </a:solidFill>
            <a:latin typeface="Times New Roman" panose="02020603050405020304" pitchFamily="18" charset="0"/>
            <a:cs typeface="Times New Roman" panose="02020603050405020304" pitchFamily="18" charset="0"/>
          </a:endParaRPr>
        </a:p>
        <a:p>
          <a:pPr lvl="1">
            <a:lnSpc>
              <a:spcPct val="100000"/>
            </a:lnSpc>
            <a:spcBef>
              <a:spcPct val="0"/>
            </a:spcBef>
            <a:spcAft>
              <a:spcPct val="15000"/>
            </a:spcAft>
            <a:buChar char="•"/>
          </a:pPr>
          <a:r>
            <a:rPr lang="vi-VN" dirty="0">
              <a:solidFill>
                <a:schemeClr val="tx1"/>
              </a:solidFill>
              <a:latin typeface="Times New Roman" panose="02020603050405020304" pitchFamily="18" charset="0"/>
              <a:cs typeface="Times New Roman" panose="02020603050405020304" pitchFamily="18" charset="0"/>
            </a:rPr>
            <a:t>Khám phá mô hình đa ngôn ngữ (CLIP, BLIP + PhoBERT), phát triển tập VQA đa ngữ (Việt–Anh–Hoa).</a:t>
          </a:r>
          <a:endParaRPr>
            <a:solidFill>
              <a:schemeClr val="tx1"/>
            </a:solidFill>
          </a:endParaRPr>
        </a:p>
      </dsp:txBody>
      <dsp:txXfrm>
        <a:off x="0" y="2880795"/>
        <a:ext cx="10405174" cy="56767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parTxRTLAlign" val="l"/>
                <dgm:param type="txAnchorVertCh" val="b"/>
                <dgm:param type="txAnchorVert" val="b"/>
              </dgm:alg>
            </dgm:if>
            <dgm:else name="Name6">
              <dgm:alg type="tx">
                <dgm:param type="parTxLTRAlign" val="r"/>
                <dgm:param type="parTxRTLAlign" val="r"/>
                <dgm:param type="shpTxLTRAlignCh" val="r"/>
                <dgm:param type="txAnchorVertCh" val="b"/>
                <dgm:param type="txAnchorVert" val="b"/>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parTxLTRAlign" val="l"/>
                  <dgm:param type="parTxRTLAlign" val="l"/>
                  <dgm:param type="stBulletLvl" val="1"/>
                  <dgm:param type="txAnchorVert" val="t"/>
                </dgm:alg>
              </dgm:if>
              <dgm:else name="Name14">
                <dgm:alg type="tx">
                  <dgm:param type="parTxLTRAlign" val="r"/>
                  <dgm:param type="parTxRTLAlign" val="r"/>
                  <dgm:param type="shpTxLTRAlignCh" val="r"/>
                  <dgm:param type="stBulletLvl" val="1"/>
                  <dgm:param type="txAnchorVert" val="t"/>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endParaRPr lang="en-US" dirty="0"/>
          </a:p>
        </p:txBody>
      </p:sp>
      <p:pic>
        <p:nvPicPr>
          <p:cNvPr id="4" name="Graphic 3"/>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a:fillRect/>
          </a:stretch>
        </p:blipFill>
        <p:spPr>
          <a:xfrm>
            <a:off x="0" y="0"/>
            <a:ext cx="6153048"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a:fillRect/>
          </a:stretch>
        </p:blipFill>
        <p:spPr>
          <a:xfrm>
            <a:off x="8972551" y="5081287"/>
            <a:ext cx="3219450" cy="1776714"/>
          </a:xfrm>
          <a:prstGeom prst="rect">
            <a:avLst/>
          </a:prstGeom>
        </p:spPr>
      </p:pic>
      <p:sp>
        <p:nvSpPr>
          <p:cNvPr id="2" name="Title 1"/>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endParaRPr lang="en-US" dirty="0"/>
          </a:p>
        </p:txBody>
      </p:sp>
      <p:sp>
        <p:nvSpPr>
          <p:cNvPr id="11" name="Content Placeholder 9"/>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Content Placeholder 9"/>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fld>
            <a:endParaRPr lang="en-US" dirty="0"/>
          </a:p>
        </p:txBody>
      </p:sp>
      <p:sp>
        <p:nvSpPr>
          <p:cNvPr id="5" name="Footer Placeholder 4"/>
          <p:cNvSpPr>
            <a:spLocks noGrp="1"/>
          </p:cNvSpPr>
          <p:nvPr>
            <p:ph type="ftr" sz="quarter" idx="11"/>
          </p:nvPr>
        </p:nvSpPr>
        <p:spPr>
          <a:xfrm>
            <a:off x="3806194" y="6246622"/>
            <a:ext cx="2743200" cy="365125"/>
          </a:xfrm>
        </p:spPr>
        <p:txBody>
          <a:bodyPr/>
          <a:lstStyle>
            <a:lvl1pPr algn="r">
              <a:defRPr/>
            </a:lvl1pPr>
          </a:lstStyle>
          <a:p>
            <a:r>
              <a:rPr lang="en-US" dirty="0"/>
              <a:t>Presentation Title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endParaRPr lang="en-US" dirty="0"/>
          </a:p>
        </p:txBody>
      </p:sp>
      <p:sp>
        <p:nvSpPr>
          <p:cNvPr id="11" name="Content Placeholder 9"/>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fld>
            <a:endParaRPr lang="en-US" dirty="0"/>
          </a:p>
        </p:txBody>
      </p:sp>
      <p:sp>
        <p:nvSpPr>
          <p:cNvPr id="5" name="Footer Placeholder 4"/>
          <p:cNvSpPr>
            <a:spLocks noGrp="1"/>
          </p:cNvSpPr>
          <p:nvPr>
            <p:ph type="ftr" sz="quarter" idx="11"/>
          </p:nvPr>
        </p:nvSpPr>
        <p:spPr>
          <a:xfrm>
            <a:off x="3806194" y="6246622"/>
            <a:ext cx="2743200" cy="365125"/>
          </a:xfrm>
        </p:spPr>
        <p:txBody>
          <a:bodyPr/>
          <a:lstStyle>
            <a:lvl1pPr algn="r">
              <a:defRPr/>
            </a:lvl1pPr>
          </a:lstStyle>
          <a:p>
            <a:r>
              <a:rPr lang="en-US" dirty="0"/>
              <a:t>Presentation Title</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a:fillRect/>
          </a:stretch>
        </p:blipFill>
        <p:spPr>
          <a:xfrm>
            <a:off x="4478101" y="0"/>
            <a:ext cx="7713899" cy="6858000"/>
          </a:xfrm>
          <a:prstGeom prst="rect">
            <a:avLst/>
          </a:prstGeom>
        </p:spPr>
      </p:pic>
      <p:sp>
        <p:nvSpPr>
          <p:cNvPr id="2" name="Title 1"/>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endParaRPr lang="en-US" dirty="0"/>
          </a:p>
        </p:txBody>
      </p:sp>
      <p:sp>
        <p:nvSpPr>
          <p:cNvPr id="8" name="Text Placeholder 7"/>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endParaRPr lang="en-US" dirty="0"/>
          </a:p>
          <a:p>
            <a:pPr lvl="1"/>
            <a:r>
              <a:rPr lang="en-US" dirty="0"/>
              <a:t>Second level</a:t>
            </a:r>
            <a:endParaRPr lang="en-US" dirty="0"/>
          </a:p>
          <a:p>
            <a:pPr lvl="2"/>
            <a:r>
              <a:rPr lang="en-US" dirty="0"/>
              <a:t>Third level </a:t>
            </a:r>
            <a:endParaRPr lang="en-US" dirty="0"/>
          </a:p>
          <a:p>
            <a:pPr lvl="3"/>
            <a:r>
              <a:rPr lang="en-US" dirty="0"/>
              <a:t>Fourth level </a:t>
            </a:r>
            <a:endParaRPr lang="en-US" dirty="0"/>
          </a:p>
          <a:p>
            <a:pPr lvl="4"/>
            <a:r>
              <a:rPr lang="en-US" dirty="0"/>
              <a:t>Fifth level </a:t>
            </a:r>
            <a:endParaRPr lang="en-US" dirty="0"/>
          </a:p>
          <a:p>
            <a:pPr lvl="0"/>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endParaRPr lang="en-US" dirty="0"/>
          </a:p>
        </p:txBody>
      </p:sp>
      <p:grpSp>
        <p:nvGrpSpPr>
          <p:cNvPr id="815" name="Group 814"/>
          <p:cNvGrpSpPr/>
          <p:nvPr userDrawn="1"/>
        </p:nvGrpSpPr>
        <p:grpSpPr>
          <a:xfrm>
            <a:off x="5716" y="-50037"/>
            <a:ext cx="12186031" cy="3025624"/>
            <a:chOff x="5716" y="-50037"/>
            <a:chExt cx="12186031" cy="3025624"/>
          </a:xfrm>
        </p:grpSpPr>
        <p:sp>
          <p:nvSpPr>
            <p:cNvPr id="12" name="Freeform: Shape 11"/>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endParaRPr lang="en-US" dirty="0"/>
          </a:p>
        </p:txBody>
      </p:sp>
      <p:sp>
        <p:nvSpPr>
          <p:cNvPr id="8" name="Text Placeholder 7"/>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endParaRPr lang="en-US" dirty="0"/>
          </a:p>
          <a:p>
            <a:pPr lvl="1"/>
            <a:r>
              <a:rPr lang="en-US" dirty="0"/>
              <a:t>Second level</a:t>
            </a:r>
            <a:endParaRPr lang="en-US" dirty="0"/>
          </a:p>
          <a:p>
            <a:pPr lvl="2"/>
            <a:r>
              <a:rPr lang="en-US" dirty="0"/>
              <a:t>Third level </a:t>
            </a:r>
            <a:endParaRPr lang="en-US" dirty="0"/>
          </a:p>
          <a:p>
            <a:pPr lvl="3"/>
            <a:r>
              <a:rPr lang="en-US" dirty="0"/>
              <a:t>Fourth level </a:t>
            </a:r>
            <a:endParaRPr lang="en-US" dirty="0"/>
          </a:p>
          <a:p>
            <a:pPr lvl="4"/>
            <a:r>
              <a:rPr lang="en-US" dirty="0"/>
              <a:t>Fifth level </a:t>
            </a:r>
            <a:endParaRPr lang="en-US" dirty="0"/>
          </a:p>
          <a:p>
            <a:pPr lvl="0"/>
            <a:endParaRPr lang="en-US" dirty="0"/>
          </a:p>
        </p:txBody>
      </p:sp>
      <p:sp>
        <p:nvSpPr>
          <p:cNvPr id="6" name="Slide Number Placeholder 5"/>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fld>
            <a:endParaRPr lang="en-US" dirty="0"/>
          </a:p>
        </p:txBody>
      </p:sp>
      <p:sp>
        <p:nvSpPr>
          <p:cNvPr id="5" name="Footer Placeholder 4"/>
          <p:cNvSpPr>
            <a:spLocks noGrp="1"/>
          </p:cNvSpPr>
          <p:nvPr>
            <p:ph type="ftr" sz="quarter" idx="11"/>
          </p:nvPr>
        </p:nvSpPr>
        <p:spPr>
          <a:xfrm>
            <a:off x="3806194" y="6246622"/>
            <a:ext cx="2743200" cy="365125"/>
          </a:xfrm>
        </p:spPr>
        <p:txBody>
          <a:bodyPr/>
          <a:lstStyle>
            <a:lvl1pPr algn="r">
              <a:defRPr/>
            </a:lvl1pPr>
          </a:lstStyle>
          <a:p>
            <a:r>
              <a:rPr lang="en-US" dirty="0"/>
              <a:t>Presentation Title</a:t>
            </a:r>
            <a:endParaRPr lang="en-US" dirty="0"/>
          </a:p>
        </p:txBody>
      </p:sp>
      <p:pic>
        <p:nvPicPr>
          <p:cNvPr id="9" name="Graphic 8"/>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a:fillRect/>
          </a:stretch>
        </p:blipFill>
        <p:spPr>
          <a:xfrm>
            <a:off x="9415463" y="264696"/>
            <a:ext cx="2776538" cy="659330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endParaRPr lang="en-US" dirty="0"/>
          </a:p>
        </p:txBody>
      </p:sp>
      <p:sp>
        <p:nvSpPr>
          <p:cNvPr id="10" name="Picture Placeholder 9"/>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endParaRPr lang="en-US" dirty="0"/>
          </a:p>
        </p:txBody>
      </p:sp>
      <p:sp>
        <p:nvSpPr>
          <p:cNvPr id="10" name="Picture Placeholder 9"/>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Rectangle 6"/>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endParaRPr lang="en-US" dirty="0"/>
          </a:p>
        </p:txBody>
      </p:sp>
      <p:sp>
        <p:nvSpPr>
          <p:cNvPr id="675" name="Text Placeholder 7"/>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endParaRPr lang="en-US" dirty="0"/>
          </a:p>
        </p:txBody>
      </p:sp>
      <p:pic>
        <p:nvPicPr>
          <p:cNvPr id="7" name="Graphic 6"/>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a:fillRect/>
          </a:stretch>
        </p:blipFill>
        <p:spPr>
          <a:xfrm>
            <a:off x="0" y="0"/>
            <a:ext cx="4661067"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endParaRPr lang="en-US" dirty="0"/>
          </a:p>
        </p:txBody>
      </p:sp>
      <p:sp>
        <p:nvSpPr>
          <p:cNvPr id="10" name="Content Placeholder 9"/>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4"/>
            <a:r>
              <a:rPr lang="en-US" dirty="0"/>
              <a:t>Fourth level</a:t>
            </a:r>
            <a:endParaRPr lang="en-US" dirty="0"/>
          </a:p>
          <a:p>
            <a:pPr lvl="5"/>
            <a:r>
              <a:rPr lang="en-US" dirty="0"/>
              <a:t>Fifth level</a:t>
            </a:r>
            <a:endParaRPr lang="en-US" dirty="0"/>
          </a:p>
        </p:txBody>
      </p:sp>
      <p:sp>
        <p:nvSpPr>
          <p:cNvPr id="11" name="Content Placeholder 9"/>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fld>
            <a:endParaRPr lang="en-US" dirty="0"/>
          </a:p>
        </p:txBody>
      </p:sp>
      <p:sp>
        <p:nvSpPr>
          <p:cNvPr id="5" name="Footer Placeholder 4"/>
          <p:cNvSpPr>
            <a:spLocks noGrp="1"/>
          </p:cNvSpPr>
          <p:nvPr>
            <p:ph type="ftr" sz="quarter" idx="11"/>
          </p:nvPr>
        </p:nvSpPr>
        <p:spPr>
          <a:xfrm>
            <a:off x="3806194" y="6246622"/>
            <a:ext cx="2743200" cy="365125"/>
          </a:xfrm>
        </p:spPr>
        <p:txBody>
          <a:bodyPr/>
          <a:lstStyle>
            <a:lvl1pPr algn="r">
              <a:defRPr/>
            </a:lvl1pPr>
          </a:lstStyle>
          <a:p>
            <a:r>
              <a:rPr lang="en-US" dirty="0"/>
              <a:t>Presentation Title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endParaRPr lang="en-US" dirty="0"/>
          </a:p>
        </p:txBody>
      </p:sp>
      <p:sp>
        <p:nvSpPr>
          <p:cNvPr id="10" name="Content Placeholder 9"/>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Content Placeholder 9"/>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fld>
            <a:endParaRPr lang="en-US" dirty="0"/>
          </a:p>
        </p:txBody>
      </p:sp>
      <p:sp>
        <p:nvSpPr>
          <p:cNvPr id="5" name="Footer Placeholder 4"/>
          <p:cNvSpPr>
            <a:spLocks noGrp="1"/>
          </p:cNvSpPr>
          <p:nvPr>
            <p:ph type="ftr" sz="quarter" idx="11"/>
          </p:nvPr>
        </p:nvSpPr>
        <p:spPr>
          <a:xfrm>
            <a:off x="3806194" y="6246622"/>
            <a:ext cx="2743200" cy="365125"/>
          </a:xfrm>
        </p:spPr>
        <p:txBody>
          <a:bodyPr/>
          <a:lstStyle>
            <a:lvl1pPr algn="r">
              <a:defRPr/>
            </a:lvl1pPr>
          </a:lstStyle>
          <a:p>
            <a:r>
              <a:rPr lang="en-US" dirty="0"/>
              <a:t>Presentation Title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a:fillRect/>
          </a:stretch>
        </p:blipFill>
        <p:spPr>
          <a:xfrm>
            <a:off x="4977245" y="0"/>
            <a:ext cx="7214755" cy="1439070"/>
          </a:xfrm>
          <a:prstGeom prst="rect">
            <a:avLst/>
          </a:prstGeom>
        </p:spPr>
      </p:pic>
      <p:sp>
        <p:nvSpPr>
          <p:cNvPr id="2" name="Title 1"/>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endParaRPr lang="en-US" dirty="0"/>
          </a:p>
        </p:txBody>
      </p:sp>
      <p:sp>
        <p:nvSpPr>
          <p:cNvPr id="6" name="Text Placeholder 5"/>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5" name="Slide Number Placeholder 5"/>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fld>
            <a:endParaRPr lang="en-US" dirty="0"/>
          </a:p>
        </p:txBody>
      </p:sp>
      <p:sp>
        <p:nvSpPr>
          <p:cNvPr id="10" name="Picture Placeholder 9"/>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endParaRPr lang="en-US" dirty="0"/>
          </a:p>
        </p:txBody>
      </p:sp>
      <p:sp>
        <p:nvSpPr>
          <p:cNvPr id="6" name="Text Placeholder 5"/>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1" name="Content Placeholder 10"/>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Slide Number Placeholder 5"/>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endParaRPr lang="en-US" dirty="0"/>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5.svg"/><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sv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399925" y="1447232"/>
            <a:ext cx="8702440" cy="1251284"/>
          </a:xfrm>
        </p:spPr>
        <p:txBody>
          <a:bodyPr/>
          <a:lstStyle/>
          <a:p>
            <a:pPr algn="ctr"/>
            <a:r>
              <a:rPr lang="en-US" dirty="0"/>
              <a:t>Visual Question Answering (VQA)</a:t>
            </a:r>
            <a:endParaRPr lang="en-US" dirty="0"/>
          </a:p>
        </p:txBody>
      </p:sp>
      <p:sp>
        <p:nvSpPr>
          <p:cNvPr id="4" name="TextBox 3"/>
          <p:cNvSpPr txBox="1"/>
          <p:nvPr/>
        </p:nvSpPr>
        <p:spPr>
          <a:xfrm>
            <a:off x="6785610" y="5217795"/>
            <a:ext cx="5509895" cy="1010920"/>
          </a:xfrm>
          <a:prstGeom prst="rect">
            <a:avLst/>
          </a:prstGeom>
          <a:noFill/>
        </p:spPr>
        <p:txBody>
          <a:bodyPr wrap="square">
            <a:noAutofit/>
          </a:bodyPr>
          <a:lstStyle/>
          <a:p>
            <a:pPr algn="just" rtl="0">
              <a:buFont typeface="+mj-lt"/>
              <a:buAutoNum type="arabicPeriod"/>
            </a:pPr>
            <a:r>
              <a:rPr lang="vi-VN" sz="2000" b="0" i="0" dirty="0">
                <a:solidFill>
                  <a:srgbClr val="000000"/>
                </a:solidFill>
                <a:effectLst/>
                <a:latin typeface="Times New Roman" panose="02020603050405020304" pitchFamily="18" charset="0"/>
                <a:cs typeface="Times New Roman" panose="02020603050405020304" pitchFamily="18" charset="0"/>
              </a:rPr>
              <a:t>TĂNG QUANG NHẬT NAM - 21094311</a:t>
            </a:r>
            <a:endParaRPr lang="vi-VN" sz="2000" dirty="0">
              <a:effectLst/>
              <a:latin typeface="Times New Roman" panose="02020603050405020304" pitchFamily="18" charset="0"/>
              <a:cs typeface="Times New Roman" panose="02020603050405020304" pitchFamily="18" charset="0"/>
            </a:endParaRPr>
          </a:p>
          <a:p>
            <a:pPr algn="just" rtl="0">
              <a:buFont typeface="+mj-lt"/>
              <a:buAutoNum type="arabicPeriod"/>
            </a:pPr>
            <a:r>
              <a:rPr lang="vi-VN" sz="2000" b="0" i="0" dirty="0">
                <a:solidFill>
                  <a:srgbClr val="000000"/>
                </a:solidFill>
                <a:effectLst/>
                <a:latin typeface="Times New Roman" panose="02020603050405020304" pitchFamily="18" charset="0"/>
                <a:cs typeface="Times New Roman" panose="02020603050405020304" pitchFamily="18" charset="0"/>
              </a:rPr>
              <a:t>VÕ HOÀNG PHÚC - 21082941</a:t>
            </a:r>
            <a:endParaRPr lang="vi-VN" sz="2000" dirty="0">
              <a:effectLst/>
              <a:latin typeface="Times New Roman" panose="02020603050405020304" pitchFamily="18" charset="0"/>
              <a:cs typeface="Times New Roman" panose="02020603050405020304" pitchFamily="18" charset="0"/>
            </a:endParaRPr>
          </a:p>
          <a:p>
            <a:pPr algn="just" rtl="0">
              <a:buFont typeface="+mj-lt"/>
              <a:buAutoNum type="arabicPeriod"/>
            </a:pPr>
            <a:r>
              <a:rPr lang="vi-VN" sz="2000" b="0" i="0" dirty="0">
                <a:solidFill>
                  <a:srgbClr val="000000"/>
                </a:solidFill>
                <a:effectLst/>
                <a:latin typeface="Times New Roman" panose="02020603050405020304" pitchFamily="18" charset="0"/>
                <a:cs typeface="Times New Roman" panose="02020603050405020304" pitchFamily="18" charset="0"/>
              </a:rPr>
              <a:t>TRƯƠNG THÀNH THẢO - 21002721</a:t>
            </a:r>
            <a:endParaRPr lang="vi-VN" sz="200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5CEABB6-07DC-46E8-9B57-56EC44A396E5}" type="slidenum">
              <a:rPr lang="en-US" smtClean="0"/>
            </a:fld>
            <a:endParaRPr lang="en-US" dirty="0"/>
          </a:p>
        </p:txBody>
      </p:sp>
      <p:pic>
        <p:nvPicPr>
          <p:cNvPr id="6" name="Picture 5"/>
          <p:cNvPicPr>
            <a:picLocks noChangeAspect="1"/>
          </p:cNvPicPr>
          <p:nvPr/>
        </p:nvPicPr>
        <p:blipFill>
          <a:blip r:embed="rId1"/>
          <a:stretch>
            <a:fillRect/>
          </a:stretch>
        </p:blipFill>
        <p:spPr>
          <a:xfrm>
            <a:off x="398850" y="1110524"/>
            <a:ext cx="3182550" cy="3238779"/>
          </a:xfrm>
          <a:prstGeom prst="rect">
            <a:avLst/>
          </a:prstGeom>
        </p:spPr>
      </p:pic>
      <p:pic>
        <p:nvPicPr>
          <p:cNvPr id="8" name="Picture 7"/>
          <p:cNvPicPr>
            <a:picLocks noChangeAspect="1"/>
          </p:cNvPicPr>
          <p:nvPr/>
        </p:nvPicPr>
        <p:blipFill>
          <a:blip r:embed="rId2"/>
          <a:stretch>
            <a:fillRect/>
          </a:stretch>
        </p:blipFill>
        <p:spPr>
          <a:xfrm>
            <a:off x="3971052" y="2729914"/>
            <a:ext cx="3135139" cy="3238779"/>
          </a:xfrm>
          <a:prstGeom prst="rect">
            <a:avLst/>
          </a:prstGeom>
        </p:spPr>
      </p:pic>
      <p:pic>
        <p:nvPicPr>
          <p:cNvPr id="10" name="Picture 9"/>
          <p:cNvPicPr>
            <a:picLocks noChangeAspect="1"/>
          </p:cNvPicPr>
          <p:nvPr/>
        </p:nvPicPr>
        <p:blipFill>
          <a:blip r:embed="rId3"/>
          <a:stretch>
            <a:fillRect/>
          </a:stretch>
        </p:blipFill>
        <p:spPr>
          <a:xfrm>
            <a:off x="7469009" y="895979"/>
            <a:ext cx="3475457" cy="3667870"/>
          </a:xfrm>
          <a:prstGeom prst="rect">
            <a:avLst/>
          </a:prstGeom>
        </p:spPr>
      </p:pic>
      <p:sp>
        <p:nvSpPr>
          <p:cNvPr id="12" name="TextBox 11"/>
          <p:cNvSpPr txBox="1"/>
          <p:nvPr/>
        </p:nvSpPr>
        <p:spPr>
          <a:xfrm>
            <a:off x="327291" y="4421514"/>
            <a:ext cx="3379336" cy="276999"/>
          </a:xfrm>
          <a:prstGeom prst="rect">
            <a:avLst/>
          </a:prstGeom>
          <a:noFill/>
        </p:spPr>
        <p:txBody>
          <a:bodyPr wrap="square">
            <a:spAutoFit/>
          </a:bodyPr>
          <a:lstStyle/>
          <a:p>
            <a:r>
              <a:rPr lang="vi-VN" sz="1200" b="0" i="1" dirty="0">
                <a:solidFill>
                  <a:srgbClr val="000000"/>
                </a:solidFill>
                <a:effectLst/>
                <a:latin typeface="TimesNewRomanPSMT"/>
              </a:rPr>
              <a:t>Heatmap của ID 60347 (Người đàn ông đang ngồi)</a:t>
            </a:r>
            <a:r>
              <a:rPr lang="vi-VN" sz="1200" i="1" dirty="0"/>
              <a:t> </a:t>
            </a:r>
            <a:endParaRPr lang="en-US" sz="1200" i="1" dirty="0"/>
          </a:p>
        </p:txBody>
      </p:sp>
      <p:sp>
        <p:nvSpPr>
          <p:cNvPr id="14" name="TextBox 13"/>
          <p:cNvSpPr txBox="1"/>
          <p:nvPr/>
        </p:nvSpPr>
        <p:spPr>
          <a:xfrm>
            <a:off x="3784224" y="6061956"/>
            <a:ext cx="3508794" cy="369332"/>
          </a:xfrm>
          <a:prstGeom prst="rect">
            <a:avLst/>
          </a:prstGeom>
          <a:noFill/>
        </p:spPr>
        <p:txBody>
          <a:bodyPr wrap="square">
            <a:spAutoFit/>
          </a:bodyPr>
          <a:lstStyle/>
          <a:p>
            <a:r>
              <a:rPr lang="en-US" sz="1800" b="0" i="1" dirty="0">
                <a:solidFill>
                  <a:srgbClr val="000000"/>
                </a:solidFill>
                <a:effectLst/>
                <a:latin typeface="TimesNewRomanPSMT"/>
              </a:rPr>
              <a:t>Heatmap </a:t>
            </a:r>
            <a:r>
              <a:rPr lang="en-US" sz="1800" b="0" i="1" dirty="0" err="1">
                <a:solidFill>
                  <a:srgbClr val="000000"/>
                </a:solidFill>
                <a:effectLst/>
                <a:latin typeface="TimesNewRomanPSMT"/>
              </a:rPr>
              <a:t>của</a:t>
            </a:r>
            <a:r>
              <a:rPr lang="en-US" sz="1800" b="0" i="1" dirty="0">
                <a:solidFill>
                  <a:srgbClr val="000000"/>
                </a:solidFill>
                <a:effectLst/>
                <a:latin typeface="TimesNewRomanPSMT"/>
              </a:rPr>
              <a:t> ID 485390 (</a:t>
            </a:r>
            <a:r>
              <a:rPr lang="en-US" sz="1800" b="0" i="1" dirty="0" err="1">
                <a:solidFill>
                  <a:srgbClr val="000000"/>
                </a:solidFill>
                <a:effectLst/>
                <a:latin typeface="TimesNewRomanPSMT"/>
              </a:rPr>
              <a:t>Bầy</a:t>
            </a:r>
            <a:r>
              <a:rPr lang="en-US" sz="1800" b="0" i="1" dirty="0">
                <a:solidFill>
                  <a:srgbClr val="000000"/>
                </a:solidFill>
                <a:effectLst/>
                <a:latin typeface="TimesNewRomanPSMT"/>
              </a:rPr>
              <a:t> </a:t>
            </a:r>
            <a:r>
              <a:rPr lang="en-US" sz="1800" b="0" i="1" dirty="0" err="1">
                <a:solidFill>
                  <a:srgbClr val="000000"/>
                </a:solidFill>
                <a:effectLst/>
                <a:latin typeface="TimesNewRomanPSMT"/>
              </a:rPr>
              <a:t>cừu</a:t>
            </a:r>
            <a:r>
              <a:rPr lang="en-US" sz="1800" b="0" i="1" dirty="0">
                <a:solidFill>
                  <a:srgbClr val="000000"/>
                </a:solidFill>
                <a:effectLst/>
                <a:latin typeface="TimesNewRomanPSMT"/>
              </a:rPr>
              <a:t>)</a:t>
            </a:r>
            <a:r>
              <a:rPr lang="en-US" i="1" dirty="0"/>
              <a:t> </a:t>
            </a:r>
            <a:endParaRPr lang="en-US" i="1" dirty="0"/>
          </a:p>
        </p:txBody>
      </p:sp>
      <p:sp>
        <p:nvSpPr>
          <p:cNvPr id="16" name="TextBox 15"/>
          <p:cNvSpPr txBox="1"/>
          <p:nvPr/>
        </p:nvSpPr>
        <p:spPr>
          <a:xfrm>
            <a:off x="7994712" y="4698513"/>
            <a:ext cx="2546767" cy="646331"/>
          </a:xfrm>
          <a:prstGeom prst="rect">
            <a:avLst/>
          </a:prstGeom>
          <a:noFill/>
        </p:spPr>
        <p:txBody>
          <a:bodyPr wrap="square">
            <a:spAutoFit/>
          </a:bodyPr>
          <a:lstStyle/>
          <a:p>
            <a:r>
              <a:rPr lang="vi-VN" sz="1800" b="0" i="1" dirty="0">
                <a:solidFill>
                  <a:srgbClr val="000000"/>
                </a:solidFill>
                <a:effectLst/>
                <a:latin typeface="TimesNewRomanPSMT"/>
              </a:rPr>
              <a:t>Heatmap của ID 156759 </a:t>
            </a:r>
            <a:endParaRPr lang="en-US" sz="1800" b="0" i="1" dirty="0">
              <a:solidFill>
                <a:srgbClr val="000000"/>
              </a:solidFill>
              <a:effectLst/>
              <a:latin typeface="TimesNewRomanPSMT"/>
            </a:endParaRPr>
          </a:p>
          <a:p>
            <a:r>
              <a:rPr lang="vi-VN" sz="1800" b="0" i="1" dirty="0">
                <a:solidFill>
                  <a:srgbClr val="000000"/>
                </a:solidFill>
                <a:effectLst/>
                <a:latin typeface="TimesNewRomanPSMT"/>
              </a:rPr>
              <a:t>(Nhóm người đang đi bộ)</a:t>
            </a:r>
            <a:r>
              <a:rPr lang="vi-VN" i="1" dirty="0"/>
              <a:t> </a:t>
            </a:r>
            <a:endParaRPr lang="en-US" i="1" dirty="0"/>
          </a:p>
        </p:txBody>
      </p:sp>
      <p:sp>
        <p:nvSpPr>
          <p:cNvPr id="17" name="Title 1"/>
          <p:cNvSpPr>
            <a:spLocks noGrp="1"/>
          </p:cNvSpPr>
          <p:nvPr>
            <p:ph type="title"/>
          </p:nvPr>
        </p:nvSpPr>
        <p:spPr>
          <a:xfrm>
            <a:off x="539115" y="273050"/>
            <a:ext cx="9381490" cy="488315"/>
          </a:xfrm>
        </p:spPr>
        <p:txBody>
          <a:bodyPr anchor="t">
            <a:normAutofit fontScale="90000"/>
          </a:bodyPr>
          <a:lstStyle/>
          <a:p>
            <a:r>
              <a:rPr lang="en-US" dirty="0" err="1"/>
              <a:t>Kết</a:t>
            </a:r>
            <a:r>
              <a:rPr lang="en-US" dirty="0"/>
              <a:t> </a:t>
            </a:r>
            <a:r>
              <a:rPr lang="en-US" dirty="0" err="1"/>
              <a:t>quả</a:t>
            </a:r>
            <a:r>
              <a:rPr lang="en-US" dirty="0"/>
              <a:t> </a:t>
            </a:r>
            <a:r>
              <a:rPr lang="en-US" dirty="0" err="1"/>
              <a:t>khi</a:t>
            </a:r>
            <a:r>
              <a:rPr lang="en-US" dirty="0"/>
              <a:t> </a:t>
            </a:r>
            <a:r>
              <a:rPr lang="en-US" dirty="0" err="1"/>
              <a:t>lấy</a:t>
            </a:r>
            <a:r>
              <a:rPr lang="en-US" dirty="0"/>
              <a:t> </a:t>
            </a:r>
            <a:r>
              <a:rPr lang="en-US" dirty="0" err="1"/>
              <a:t>trích</a:t>
            </a:r>
            <a:r>
              <a:rPr lang="en-US" dirty="0"/>
              <a:t> </a:t>
            </a:r>
            <a:r>
              <a:rPr lang="en-US" dirty="0" err="1"/>
              <a:t>xuất</a:t>
            </a:r>
            <a:r>
              <a:rPr lang="en-US" dirty="0"/>
              <a:t> </a:t>
            </a:r>
            <a:r>
              <a:rPr lang="en-US" dirty="0" err="1"/>
              <a:t>đặc</a:t>
            </a:r>
            <a:r>
              <a:rPr lang="en-US" dirty="0"/>
              <a:t> </a:t>
            </a:r>
            <a:r>
              <a:rPr lang="en-US" dirty="0" err="1"/>
              <a:t>trưng</a:t>
            </a:r>
            <a:endParaRPr lang="en-ZA"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72" y="234"/>
            <a:ext cx="5050536" cy="473582"/>
          </a:xfrm>
        </p:spPr>
        <p:txBody>
          <a:bodyPr anchor="t">
            <a:normAutofit fontScale="90000"/>
          </a:bodyPr>
          <a:lstStyle/>
          <a:p>
            <a:pPr algn="ct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p:txBody>
      </p:sp>
      <p:sp>
        <p:nvSpPr>
          <p:cNvPr id="5" name="Text Placeholder 3"/>
          <p:cNvSpPr>
            <a:spLocks noGrp="1"/>
          </p:cNvSpPr>
          <p:nvPr>
            <p:ph type="body" sz="quarter" idx="13"/>
          </p:nvPr>
        </p:nvSpPr>
        <p:spPr>
          <a:xfrm>
            <a:off x="0" y="473710"/>
            <a:ext cx="10743565" cy="2534285"/>
          </a:xfrm>
        </p:spPr>
        <p:txBody>
          <a:bodyPr>
            <a:noAutofit/>
          </a:bodyPr>
          <a:lstStyle/>
          <a:p>
            <a:r>
              <a:rPr lang="vi-VN" sz="1500" b="1" dirty="0">
                <a:latin typeface="Times New Roman" panose="02020603050405020304" pitchFamily="18" charset="0"/>
                <a:cs typeface="Times New Roman" panose="02020603050405020304" pitchFamily="18" charset="0"/>
              </a:rPr>
              <a:t>Vai trò</a:t>
            </a:r>
            <a:r>
              <a:rPr lang="vi-VN" sz="1500" dirty="0">
                <a:latin typeface="Times New Roman" panose="02020603050405020304" pitchFamily="18" charset="0"/>
                <a:cs typeface="Times New Roman" panose="02020603050405020304" pitchFamily="18" charset="0"/>
              </a:rPr>
              <a:t>:</a:t>
            </a:r>
            <a:r>
              <a:rPr lang="en-US" sz="1500" dirty="0">
                <a:latin typeface="Times New Roman" panose="02020603050405020304" pitchFamily="18" charset="0"/>
                <a:cs typeface="Times New Roman" panose="02020603050405020304" pitchFamily="18" charset="0"/>
              </a:rPr>
              <a:t> </a:t>
            </a:r>
            <a:r>
              <a:rPr lang="vi-VN" sz="1500" dirty="0">
                <a:latin typeface="Times New Roman" panose="02020603050405020304" pitchFamily="18" charset="0"/>
                <a:cs typeface="Times New Roman" panose="02020603050405020304" pitchFamily="18" charset="0"/>
              </a:rPr>
              <a:t>Chuẩn bị dữ liệu đầu vào cho mô hình VQA, bao gồm ảnh, câu hỏi và nhãn câu trả lời.</a:t>
            </a:r>
            <a:endParaRPr lang="vi-VN" sz="1500" dirty="0">
              <a:latin typeface="Times New Roman" panose="02020603050405020304" pitchFamily="18" charset="0"/>
              <a:cs typeface="Times New Roman" panose="02020603050405020304" pitchFamily="18" charset="0"/>
            </a:endParaRPr>
          </a:p>
          <a:p>
            <a:r>
              <a:rPr lang="vi-VN" sz="1500" b="1" dirty="0">
                <a:latin typeface="Times New Roman" panose="02020603050405020304" pitchFamily="18" charset="0"/>
                <a:cs typeface="Times New Roman" panose="02020603050405020304" pitchFamily="18" charset="0"/>
              </a:rPr>
              <a:t>Các bước chính:</a:t>
            </a:r>
            <a:endParaRPr lang="vi-VN" sz="1500" b="1" dirty="0">
              <a:latin typeface="Times New Roman" panose="02020603050405020304" pitchFamily="18" charset="0"/>
              <a:cs typeface="Times New Roman" panose="02020603050405020304" pitchFamily="18" charset="0"/>
            </a:endParaRPr>
          </a:p>
          <a:p>
            <a:pPr lvl="1"/>
            <a:r>
              <a:rPr lang="vi-VN" sz="1500" b="1" dirty="0">
                <a:latin typeface="Times New Roman" panose="02020603050405020304" pitchFamily="18" charset="0"/>
                <a:cs typeface="Times New Roman" panose="02020603050405020304" pitchFamily="18" charset="0"/>
              </a:rPr>
              <a:t>Lọc dữ liệu</a:t>
            </a:r>
            <a:r>
              <a:rPr lang="vi-VN" sz="1500" dirty="0">
                <a:latin typeface="Times New Roman" panose="02020603050405020304" pitchFamily="18" charset="0"/>
                <a:cs typeface="Times New Roman" panose="02020603050405020304" pitchFamily="18" charset="0"/>
              </a:rPr>
              <a:t>:</a:t>
            </a:r>
            <a:r>
              <a:rPr lang="en-US" sz="1500" dirty="0">
                <a:latin typeface="Times New Roman" panose="02020603050405020304" pitchFamily="18" charset="0"/>
                <a:cs typeface="Times New Roman" panose="02020603050405020304" pitchFamily="18" charset="0"/>
              </a:rPr>
              <a:t> </a:t>
            </a:r>
            <a:r>
              <a:rPr lang="vi-VN" sz="1500" dirty="0">
                <a:latin typeface="Times New Roman" panose="02020603050405020304" pitchFamily="18" charset="0"/>
                <a:cs typeface="Times New Roman" panose="02020603050405020304" pitchFamily="18" charset="0"/>
              </a:rPr>
              <a:t>Bỏ mẫu không có ảnh .jpg.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Và</a:t>
            </a:r>
            <a:r>
              <a:rPr lang="en-US" sz="1500" dirty="0">
                <a:latin typeface="Times New Roman" panose="02020603050405020304" pitchFamily="18" charset="0"/>
                <a:cs typeface="Times New Roman" panose="02020603050405020304" pitchFamily="18" charset="0"/>
              </a:rPr>
              <a:t> g</a:t>
            </a:r>
            <a:r>
              <a:rPr lang="vi-VN" sz="1500" dirty="0">
                <a:latin typeface="Times New Roman" panose="02020603050405020304" pitchFamily="18" charset="0"/>
                <a:cs typeface="Times New Roman" panose="02020603050405020304" pitchFamily="18" charset="0"/>
              </a:rPr>
              <a:t>iới hạn chỉ giữ lại các câu trả lời nằm trong 1.000 nhãn phổ biến nhất.</a:t>
            </a:r>
            <a:endParaRPr lang="vi-VN" sz="1500" dirty="0">
              <a:latin typeface="Times New Roman" panose="02020603050405020304" pitchFamily="18" charset="0"/>
              <a:cs typeface="Times New Roman" panose="02020603050405020304" pitchFamily="18" charset="0"/>
            </a:endParaRPr>
          </a:p>
          <a:p>
            <a:pPr lvl="1"/>
            <a:r>
              <a:rPr lang="vi-VN" sz="1500" b="1" dirty="0">
                <a:latin typeface="Times New Roman" panose="02020603050405020304" pitchFamily="18" charset="0"/>
                <a:cs typeface="Times New Roman" panose="02020603050405020304" pitchFamily="18" charset="0"/>
              </a:rPr>
              <a:t>Xử lý ảnh:</a:t>
            </a:r>
            <a:r>
              <a:rPr lang="en-US" sz="1500" dirty="0">
                <a:latin typeface="Times New Roman" panose="02020603050405020304" pitchFamily="18" charset="0"/>
                <a:cs typeface="Times New Roman" panose="02020603050405020304" pitchFamily="18" charset="0"/>
              </a:rPr>
              <a:t> </a:t>
            </a:r>
            <a:r>
              <a:rPr lang="vi-VN" sz="1500" dirty="0">
                <a:latin typeface="Times New Roman" panose="02020603050405020304" pitchFamily="18" charset="0"/>
                <a:cs typeface="Times New Roman" panose="02020603050405020304" pitchFamily="18" charset="0"/>
              </a:rPr>
              <a:t>Mở ảnh .jpg, chuyển về RGB và áp dụng transform (resize, normalize...).</a:t>
            </a:r>
            <a:endParaRPr lang="vi-VN" sz="1500" dirty="0">
              <a:latin typeface="Times New Roman" panose="02020603050405020304" pitchFamily="18" charset="0"/>
              <a:cs typeface="Times New Roman" panose="02020603050405020304" pitchFamily="18" charset="0"/>
            </a:endParaRPr>
          </a:p>
          <a:p>
            <a:pPr lvl="1"/>
            <a:r>
              <a:rPr lang="vi-VN" sz="1500" b="1" dirty="0">
                <a:latin typeface="Times New Roman" panose="02020603050405020304" pitchFamily="18" charset="0"/>
                <a:cs typeface="Times New Roman" panose="02020603050405020304" pitchFamily="18" charset="0"/>
              </a:rPr>
              <a:t>Xử lý câu hỏi:</a:t>
            </a:r>
            <a:r>
              <a:rPr lang="en-US" sz="1500" dirty="0">
                <a:latin typeface="Times New Roman" panose="02020603050405020304" pitchFamily="18" charset="0"/>
                <a:cs typeface="Times New Roman" panose="02020603050405020304" pitchFamily="18" charset="0"/>
              </a:rPr>
              <a:t> </a:t>
            </a:r>
            <a:r>
              <a:rPr lang="vi-VN" sz="1500" dirty="0">
                <a:latin typeface="Times New Roman" panose="02020603050405020304" pitchFamily="18" charset="0"/>
                <a:cs typeface="Times New Roman" panose="02020603050405020304" pitchFamily="18" charset="0"/>
              </a:rPr>
              <a:t>Dùng PhoBERT tokenizer để mã hóa văn bản (giới hạn 32 token, padding/truncation).</a:t>
            </a:r>
            <a:endParaRPr lang="vi-VN" sz="1500" dirty="0">
              <a:latin typeface="Times New Roman" panose="02020603050405020304" pitchFamily="18" charset="0"/>
              <a:cs typeface="Times New Roman" panose="02020603050405020304" pitchFamily="18" charset="0"/>
            </a:endParaRPr>
          </a:p>
          <a:p>
            <a:pPr lvl="1"/>
            <a:r>
              <a:rPr lang="vi-VN" sz="1500" b="1" dirty="0">
                <a:latin typeface="Times New Roman" panose="02020603050405020304" pitchFamily="18" charset="0"/>
                <a:cs typeface="Times New Roman" panose="02020603050405020304" pitchFamily="18" charset="0"/>
              </a:rPr>
              <a:t>Xử lý nhãn:</a:t>
            </a:r>
            <a:r>
              <a:rPr lang="en-US" sz="1500" dirty="0">
                <a:latin typeface="Times New Roman" panose="02020603050405020304" pitchFamily="18" charset="0"/>
                <a:cs typeface="Times New Roman" panose="02020603050405020304" pitchFamily="18" charset="0"/>
              </a:rPr>
              <a:t> </a:t>
            </a:r>
            <a:r>
              <a:rPr lang="vi-VN" sz="1500" dirty="0">
                <a:latin typeface="Times New Roman" panose="02020603050405020304" pitchFamily="18" charset="0"/>
                <a:cs typeface="Times New Roman" panose="02020603050405020304" pitchFamily="18" charset="0"/>
              </a:rPr>
              <a:t>Câu trả lời được ánh xạ thành chỉ số trong từ điển 1.000 nhãn.</a:t>
            </a:r>
            <a:endParaRPr lang="en-US" sz="1500" dirty="0">
              <a:latin typeface="Times New Roman" panose="02020603050405020304" pitchFamily="18" charset="0"/>
              <a:cs typeface="Times New Roman" panose="02020603050405020304" pitchFamily="18" charset="0"/>
            </a:endParaRPr>
          </a:p>
        </p:txBody>
      </p:sp>
      <p:pic>
        <p:nvPicPr>
          <p:cNvPr id="4" name="Picture 3" descr="vqa_data_preprocessi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63495" y="2886075"/>
            <a:ext cx="6576695" cy="52616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50" y="162752"/>
            <a:ext cx="8297380" cy="549782"/>
          </a:xfrm>
        </p:spPr>
        <p:txBody>
          <a:bodyPr anchor="t"/>
          <a:lstStyle/>
          <a:p>
            <a:r>
              <a:rPr lang="en-US" dirty="0"/>
              <a:t>Thành </a:t>
            </a:r>
            <a:r>
              <a:rPr lang="en-US" dirty="0" err="1"/>
              <a:t>phần</a:t>
            </a:r>
            <a:r>
              <a:rPr lang="en-US" dirty="0"/>
              <a:t> </a:t>
            </a:r>
            <a:r>
              <a:rPr lang="en-US" dirty="0" err="1"/>
              <a:t>chính</a:t>
            </a:r>
            <a:r>
              <a:rPr lang="en-US" dirty="0"/>
              <a:t> </a:t>
            </a:r>
            <a:r>
              <a:rPr lang="en-US" dirty="0" err="1"/>
              <a:t>trong</a:t>
            </a:r>
            <a:r>
              <a:rPr lang="en-US" dirty="0"/>
              <a:t> </a:t>
            </a:r>
            <a:r>
              <a:rPr lang="en-US" dirty="0" err="1"/>
              <a:t>mô</a:t>
            </a:r>
            <a:r>
              <a:rPr lang="en-US" dirty="0"/>
              <a:t> </a:t>
            </a:r>
            <a:r>
              <a:rPr lang="en-US" dirty="0" err="1"/>
              <a:t>hình</a:t>
            </a:r>
            <a:endParaRPr lang="en-US" dirty="0"/>
          </a:p>
        </p:txBody>
      </p:sp>
      <p:graphicFrame>
        <p:nvGraphicFramePr>
          <p:cNvPr id="10" name="Diagram 9"/>
          <p:cNvGraphicFramePr/>
          <p:nvPr/>
        </p:nvGraphicFramePr>
        <p:xfrm>
          <a:off x="182245" y="1173480"/>
          <a:ext cx="9653270" cy="469773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620" y="72390"/>
            <a:ext cx="3271520" cy="725805"/>
          </a:xfrm>
        </p:spPr>
        <p:txBody>
          <a:bodyPr>
            <a:normAutofit fontScale="90000"/>
          </a:bodyPr>
          <a:lstStyle/>
          <a:p>
            <a:r>
              <a:rPr lang="en-US" dirty="0"/>
              <a:t>Quy </a:t>
            </a:r>
            <a:r>
              <a:rPr lang="en-US" dirty="0" err="1"/>
              <a:t>trình</a:t>
            </a:r>
            <a:r>
              <a:rPr lang="en-US" dirty="0"/>
              <a:t> train</a:t>
            </a:r>
            <a:endParaRPr lang="en-US" dirty="0"/>
          </a:p>
        </p:txBody>
      </p:sp>
      <p:sp>
        <p:nvSpPr>
          <p:cNvPr id="3" name="Text Placeholder 2"/>
          <p:cNvSpPr>
            <a:spLocks noGrp="1"/>
          </p:cNvSpPr>
          <p:nvPr>
            <p:ph type="body" sz="quarter" idx="13"/>
          </p:nvPr>
        </p:nvSpPr>
        <p:spPr>
          <a:xfrm>
            <a:off x="0" y="1313180"/>
            <a:ext cx="4161790" cy="3463925"/>
          </a:xfrm>
        </p:spPr>
        <p:txBody>
          <a:bodyPr>
            <a:noAutofit/>
          </a:bodyPr>
          <a:lstStyle/>
          <a:p>
            <a:r>
              <a:rPr lang="vi-VN" dirty="0">
                <a:latin typeface="Times New Roman" panose="02020603050405020304" pitchFamily="18" charset="0"/>
                <a:cs typeface="Times New Roman" panose="02020603050405020304" pitchFamily="18" charset="0"/>
              </a:rPr>
              <a:t> Batch size: 64</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 Epochs: 5</a:t>
            </a:r>
            <a:endParaRPr lang="vi-VN"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Optimizer: AdamW</a:t>
            </a:r>
            <a:endParaRPr lang="vi-VN"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Learning rate: 2e-5</a:t>
            </a:r>
            <a:endParaRPr lang="vi-VN"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Loss function: CrossEntropyLoss</a:t>
            </a:r>
            <a:endParaRPr lang="vi-VN"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Môi trường: Kaggle (2 GPU Tesla T4)</a:t>
            </a:r>
            <a:endParaRPr lang="vi-VN"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Lưu lịch sử train vào CSV để trực quan hóa</a:t>
            </a:r>
            <a:endParaRPr lang="vi-V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5CEABB6-07DC-46E8-9B57-56EC44A396E5}" type="slidenum">
              <a:rPr lang="en-US" smtClean="0"/>
            </a:fld>
            <a:endParaRPr lang="en-US" dirty="0"/>
          </a:p>
        </p:txBody>
      </p:sp>
      <p:pic>
        <p:nvPicPr>
          <p:cNvPr id="5" name="Picture 4"/>
          <p:cNvPicPr/>
          <p:nvPr/>
        </p:nvPicPr>
        <p:blipFill>
          <a:blip r:embed="rId1"/>
          <a:stretch>
            <a:fillRect/>
          </a:stretch>
        </p:blipFill>
        <p:spPr>
          <a:xfrm>
            <a:off x="4025265" y="1010285"/>
            <a:ext cx="8166735" cy="40703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5685" y="0"/>
            <a:ext cx="5041265" cy="1326515"/>
          </a:xfrm>
        </p:spPr>
        <p:txBody>
          <a:bodyPr anchor="ctr"/>
          <a:lstStyle/>
          <a:p>
            <a:pPr algn="ctr"/>
            <a:r>
              <a:rPr lang="en-US" dirty="0" err="1"/>
              <a:t>Kết</a:t>
            </a:r>
            <a:r>
              <a:rPr lang="en-US" dirty="0"/>
              <a:t> </a:t>
            </a:r>
            <a:r>
              <a:rPr lang="en-US" dirty="0" err="1"/>
              <a:t>quả</a:t>
            </a:r>
            <a:r>
              <a:rPr lang="en-US" dirty="0"/>
              <a:t> </a:t>
            </a:r>
            <a:r>
              <a:rPr lang="en-US" dirty="0" err="1"/>
              <a:t>đạt</a:t>
            </a:r>
            <a:r>
              <a:rPr lang="en-US" dirty="0"/>
              <a:t> </a:t>
            </a:r>
            <a:r>
              <a:rPr lang="en-US" dirty="0" err="1"/>
              <a:t>được</a:t>
            </a:r>
            <a:endParaRPr lang="en-US" dirty="0"/>
          </a:p>
        </p:txBody>
      </p:sp>
      <p:graphicFrame>
        <p:nvGraphicFramePr>
          <p:cNvPr id="5" name="Table 4"/>
          <p:cNvGraphicFramePr>
            <a:graphicFrameLocks noGrp="1"/>
          </p:cNvGraphicFramePr>
          <p:nvPr/>
        </p:nvGraphicFramePr>
        <p:xfrm>
          <a:off x="2842715" y="4292806"/>
          <a:ext cx="4815586" cy="1953816"/>
        </p:xfrm>
        <a:graphic>
          <a:graphicData uri="http://schemas.openxmlformats.org/drawingml/2006/table">
            <a:tbl>
              <a:tblPr firstRow="1" firstCol="1" bandRow="1">
                <a:tableStyleId>{3B4B98B0-60AC-42C2-AFA5-B58CD77FA1E5}</a:tableStyleId>
              </a:tblPr>
              <a:tblGrid>
                <a:gridCol w="830434"/>
                <a:gridCol w="1216057"/>
                <a:gridCol w="1051892"/>
                <a:gridCol w="1717203"/>
              </a:tblGrid>
              <a:tr h="325636">
                <a:tc>
                  <a:txBody>
                    <a:bodyPr/>
                    <a:lstStyle/>
                    <a:p>
                      <a:pPr marL="0" marR="0" algn="ctr">
                        <a:lnSpc>
                          <a:spcPct val="150000"/>
                        </a:lnSpc>
                        <a:buNone/>
                      </a:pPr>
                      <a:r>
                        <a:rPr lang="en-US" sz="1300" dirty="0">
                          <a:effectLst/>
                        </a:rPr>
                        <a:t>Epoch</a:t>
                      </a:r>
                      <a:endParaRPr lang="en-US"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buNone/>
                      </a:pPr>
                      <a:r>
                        <a:rPr lang="en-US" sz="1300">
                          <a:effectLst/>
                        </a:rPr>
                        <a:t>Train Loss</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buNone/>
                      </a:pPr>
                      <a:r>
                        <a:rPr lang="en-US" sz="1300" dirty="0">
                          <a:effectLst/>
                        </a:rPr>
                        <a:t>Val loss</a:t>
                      </a:r>
                      <a:endParaRPr lang="en-US"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buNone/>
                      </a:pPr>
                      <a:r>
                        <a:rPr lang="en-US" sz="1300" dirty="0">
                          <a:effectLst/>
                        </a:rPr>
                        <a:t>Val accuracy (%)</a:t>
                      </a:r>
                      <a:endParaRPr lang="en-US" sz="1000" dirty="0">
                        <a:effectLst/>
                        <a:latin typeface="Times New Roman" panose="02020603050405020304" pitchFamily="18" charset="0"/>
                        <a:ea typeface="Times New Roman" panose="02020603050405020304" pitchFamily="18" charset="0"/>
                      </a:endParaRPr>
                    </a:p>
                  </a:txBody>
                  <a:tcPr marL="68580" marR="68580" marT="0" marB="0"/>
                </a:tc>
              </a:tr>
              <a:tr h="325636">
                <a:tc>
                  <a:txBody>
                    <a:bodyPr/>
                    <a:lstStyle/>
                    <a:p>
                      <a:pPr marL="0" marR="0" algn="ctr">
                        <a:lnSpc>
                          <a:spcPct val="150000"/>
                        </a:lnSpc>
                        <a:buNone/>
                      </a:pPr>
                      <a:r>
                        <a:rPr lang="en-US" sz="1300">
                          <a:effectLst/>
                        </a:rPr>
                        <a:t>1</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buNone/>
                      </a:pPr>
                      <a:r>
                        <a:rPr lang="en-US" sz="1300">
                          <a:effectLst/>
                        </a:rPr>
                        <a:t>2.8123</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buNone/>
                      </a:pPr>
                      <a:r>
                        <a:rPr lang="en-US" sz="1300">
                          <a:effectLst/>
                        </a:rPr>
                        <a:t>1.8916</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buNone/>
                      </a:pPr>
                      <a:r>
                        <a:rPr lang="en-US" sz="1300">
                          <a:effectLst/>
                        </a:rPr>
                        <a:t>58.68</a:t>
                      </a:r>
                      <a:endParaRPr lang="en-US" sz="1000">
                        <a:effectLst/>
                        <a:latin typeface="Times New Roman" panose="02020603050405020304" pitchFamily="18" charset="0"/>
                        <a:ea typeface="Times New Roman" panose="02020603050405020304" pitchFamily="18" charset="0"/>
                      </a:endParaRPr>
                    </a:p>
                  </a:txBody>
                  <a:tcPr marL="68580" marR="68580" marT="0" marB="0"/>
                </a:tc>
              </a:tr>
              <a:tr h="325636">
                <a:tc>
                  <a:txBody>
                    <a:bodyPr/>
                    <a:lstStyle/>
                    <a:p>
                      <a:pPr marL="0" marR="0" algn="ctr">
                        <a:lnSpc>
                          <a:spcPct val="150000"/>
                        </a:lnSpc>
                        <a:buNone/>
                      </a:pPr>
                      <a:r>
                        <a:rPr lang="en-US" sz="1300">
                          <a:effectLst/>
                        </a:rPr>
                        <a:t>2</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buNone/>
                      </a:pPr>
                      <a:r>
                        <a:rPr lang="en-US" sz="1300" dirty="0">
                          <a:effectLst/>
                        </a:rPr>
                        <a:t>1.5138</a:t>
                      </a:r>
                      <a:endParaRPr lang="en-US"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buNone/>
                      </a:pPr>
                      <a:r>
                        <a:rPr lang="en-US" sz="1300" dirty="0">
                          <a:effectLst/>
                        </a:rPr>
                        <a:t>1.3174</a:t>
                      </a:r>
                      <a:endParaRPr lang="en-US"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buNone/>
                      </a:pPr>
                      <a:r>
                        <a:rPr lang="en-US" sz="1300" dirty="0">
                          <a:effectLst/>
                        </a:rPr>
                        <a:t>71.53</a:t>
                      </a:r>
                      <a:endParaRPr lang="en-US" sz="1000" dirty="0">
                        <a:effectLst/>
                        <a:latin typeface="Times New Roman" panose="02020603050405020304" pitchFamily="18" charset="0"/>
                        <a:ea typeface="Times New Roman" panose="02020603050405020304" pitchFamily="18" charset="0"/>
                      </a:endParaRPr>
                    </a:p>
                  </a:txBody>
                  <a:tcPr marL="68580" marR="68580" marT="0" marB="0"/>
                </a:tc>
              </a:tr>
              <a:tr h="325636">
                <a:tc>
                  <a:txBody>
                    <a:bodyPr/>
                    <a:lstStyle/>
                    <a:p>
                      <a:pPr marL="0" marR="0" algn="ctr">
                        <a:lnSpc>
                          <a:spcPct val="150000"/>
                        </a:lnSpc>
                        <a:buNone/>
                      </a:pPr>
                      <a:r>
                        <a:rPr lang="en-US" sz="1300">
                          <a:effectLst/>
                        </a:rPr>
                        <a:t>3</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buNone/>
                      </a:pPr>
                      <a:r>
                        <a:rPr lang="en-US" sz="1300">
                          <a:effectLst/>
                        </a:rPr>
                        <a:t>0.9876</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buNone/>
                      </a:pPr>
                      <a:r>
                        <a:rPr lang="en-US" sz="1300" dirty="0">
                          <a:effectLst/>
                        </a:rPr>
                        <a:t>1.0587</a:t>
                      </a:r>
                      <a:endParaRPr lang="en-US"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buNone/>
                      </a:pPr>
                      <a:r>
                        <a:rPr lang="en-US" sz="1300" dirty="0">
                          <a:effectLst/>
                        </a:rPr>
                        <a:t>77.12</a:t>
                      </a:r>
                      <a:endParaRPr lang="en-US" sz="1000" dirty="0">
                        <a:effectLst/>
                        <a:latin typeface="Times New Roman" panose="02020603050405020304" pitchFamily="18" charset="0"/>
                        <a:ea typeface="Times New Roman" panose="02020603050405020304" pitchFamily="18" charset="0"/>
                      </a:endParaRPr>
                    </a:p>
                  </a:txBody>
                  <a:tcPr marL="68580" marR="68580" marT="0" marB="0"/>
                </a:tc>
              </a:tr>
              <a:tr h="325636">
                <a:tc>
                  <a:txBody>
                    <a:bodyPr/>
                    <a:lstStyle/>
                    <a:p>
                      <a:pPr marL="0" marR="0" algn="ctr">
                        <a:lnSpc>
                          <a:spcPct val="150000"/>
                        </a:lnSpc>
                        <a:buNone/>
                      </a:pPr>
                      <a:r>
                        <a:rPr lang="en-US" sz="1300">
                          <a:effectLst/>
                        </a:rPr>
                        <a:t>4</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buNone/>
                      </a:pPr>
                      <a:r>
                        <a:rPr lang="en-US" sz="1300">
                          <a:effectLst/>
                        </a:rPr>
                        <a:t>0.7054</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buNone/>
                      </a:pPr>
                      <a:r>
                        <a:rPr lang="en-US" sz="1300" dirty="0">
                          <a:effectLst/>
                        </a:rPr>
                        <a:t>0.9282</a:t>
                      </a:r>
                      <a:endParaRPr lang="en-US"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buNone/>
                      </a:pPr>
                      <a:r>
                        <a:rPr lang="en-US" sz="1300" dirty="0">
                          <a:effectLst/>
                        </a:rPr>
                        <a:t>79.56</a:t>
                      </a:r>
                      <a:endParaRPr lang="en-US" sz="1000" dirty="0">
                        <a:effectLst/>
                        <a:latin typeface="Times New Roman" panose="02020603050405020304" pitchFamily="18" charset="0"/>
                        <a:ea typeface="Times New Roman" panose="02020603050405020304" pitchFamily="18" charset="0"/>
                      </a:endParaRPr>
                    </a:p>
                  </a:txBody>
                  <a:tcPr marL="68580" marR="68580" marT="0" marB="0"/>
                </a:tc>
              </a:tr>
              <a:tr h="325636">
                <a:tc>
                  <a:txBody>
                    <a:bodyPr/>
                    <a:lstStyle/>
                    <a:p>
                      <a:pPr marL="0" marR="0" algn="ctr">
                        <a:lnSpc>
                          <a:spcPct val="150000"/>
                        </a:lnSpc>
                        <a:buNone/>
                      </a:pPr>
                      <a:r>
                        <a:rPr lang="en-US" sz="1300">
                          <a:effectLst/>
                        </a:rPr>
                        <a:t>5</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buNone/>
                      </a:pPr>
                      <a:r>
                        <a:rPr lang="en-US" sz="1300">
                          <a:effectLst/>
                        </a:rPr>
                        <a:t>0.5328</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buNone/>
                      </a:pPr>
                      <a:r>
                        <a:rPr lang="en-US" sz="1300">
                          <a:effectLst/>
                        </a:rPr>
                        <a:t>0.8744</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buNone/>
                      </a:pPr>
                      <a:r>
                        <a:rPr lang="en-US" sz="1300" dirty="0">
                          <a:effectLst/>
                        </a:rPr>
                        <a:t>80.29</a:t>
                      </a:r>
                      <a:endParaRPr lang="en-US" sz="1000" dirty="0">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
        <p:nvSpPr>
          <p:cNvPr id="8" name="Rectangle 1"/>
          <p:cNvSpPr>
            <a:spLocks noChangeArrowheads="1"/>
          </p:cNvSpPr>
          <p:nvPr/>
        </p:nvSpPr>
        <p:spPr bwMode="auto">
          <a:xfrm>
            <a:off x="132408" y="1153485"/>
            <a:ext cx="102362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eaLnBrk="0" fontAlgn="base" hangingPunct="0">
              <a:spcBef>
                <a:spcPct val="0"/>
              </a:spcBef>
              <a:spcAft>
                <a:spcPct val="0"/>
              </a:spcAft>
              <a:buFontTx/>
              <a:buChar char="•"/>
            </a:pPr>
            <a:r>
              <a:rPr lang="en-US" altLang="en-US" dirty="0">
                <a:latin typeface="Arial" panose="020B0604020202020204" pitchFamily="34" charset="0"/>
              </a:rPr>
              <a:t> </a:t>
            </a:r>
            <a:r>
              <a:rPr lang="en-US" altLang="en-US" dirty="0" err="1">
                <a:latin typeface="Arial" panose="020B0604020202020204" pitchFamily="34" charset="0"/>
              </a:rPr>
              <a:t>Mô</a:t>
            </a:r>
            <a:r>
              <a:rPr lang="en-US" altLang="en-US" dirty="0">
                <a:latin typeface="Arial" panose="020B0604020202020204" pitchFamily="34" charset="0"/>
              </a:rPr>
              <a:t> </a:t>
            </a:r>
            <a:r>
              <a:rPr lang="en-US" altLang="en-US" dirty="0" err="1">
                <a:latin typeface="Arial" panose="020B0604020202020204" pitchFamily="34" charset="0"/>
              </a:rPr>
              <a:t>hình</a:t>
            </a:r>
            <a:r>
              <a:rPr lang="en-US" altLang="en-US" dirty="0">
                <a:latin typeface="Arial" panose="020B0604020202020204" pitchFamily="34" charset="0"/>
              </a:rPr>
              <a:t> </a:t>
            </a:r>
            <a:r>
              <a:rPr lang="en-US" altLang="en-US" dirty="0" err="1">
                <a:latin typeface="Arial" panose="020B0604020202020204" pitchFamily="34" charset="0"/>
              </a:rPr>
              <a:t>được</a:t>
            </a:r>
            <a:r>
              <a:rPr lang="en-US" altLang="en-US" dirty="0">
                <a:latin typeface="Arial" panose="020B0604020202020204" pitchFamily="34" charset="0"/>
              </a:rPr>
              <a:t> </a:t>
            </a:r>
            <a:r>
              <a:rPr lang="en-US" altLang="en-US" dirty="0" err="1">
                <a:latin typeface="Arial" panose="020B0604020202020204" pitchFamily="34" charset="0"/>
              </a:rPr>
              <a:t>huấn</a:t>
            </a:r>
            <a:r>
              <a:rPr lang="en-US" altLang="en-US" dirty="0">
                <a:latin typeface="Arial" panose="020B0604020202020204" pitchFamily="34" charset="0"/>
              </a:rPr>
              <a:t> </a:t>
            </a:r>
            <a:r>
              <a:rPr lang="en-US" altLang="en-US" dirty="0" err="1">
                <a:latin typeface="Arial" panose="020B0604020202020204" pitchFamily="34" charset="0"/>
              </a:rPr>
              <a:t>luyện</a:t>
            </a:r>
            <a:r>
              <a:rPr lang="en-US" altLang="en-US" dirty="0">
                <a:latin typeface="Arial" panose="020B0604020202020204" pitchFamily="34" charset="0"/>
              </a:rPr>
              <a:t> </a:t>
            </a:r>
            <a:r>
              <a:rPr lang="en-US" altLang="en-US" dirty="0" err="1">
                <a:latin typeface="Arial" panose="020B0604020202020204" pitchFamily="34" charset="0"/>
              </a:rPr>
              <a:t>trong</a:t>
            </a:r>
            <a:r>
              <a:rPr lang="en-US" altLang="en-US" dirty="0">
                <a:latin typeface="Arial" panose="020B0604020202020204" pitchFamily="34" charset="0"/>
              </a:rPr>
              <a:t> </a:t>
            </a:r>
            <a:r>
              <a:rPr lang="en-US" altLang="en-US" b="1" dirty="0">
                <a:latin typeface="Arial" panose="020B0604020202020204" pitchFamily="34" charset="0"/>
              </a:rPr>
              <a:t>5 epoch</a:t>
            </a:r>
            <a:r>
              <a:rPr lang="en-US" altLang="en-US" dirty="0">
                <a:latin typeface="Arial" panose="020B0604020202020204" pitchFamily="34" charset="0"/>
              </a:rPr>
              <a:t> </a:t>
            </a:r>
            <a:r>
              <a:rPr lang="en-US" altLang="en-US" dirty="0" err="1">
                <a:latin typeface="Arial" panose="020B0604020202020204" pitchFamily="34" charset="0"/>
              </a:rPr>
              <a:t>trên</a:t>
            </a:r>
            <a:r>
              <a:rPr lang="en-US" altLang="en-US" dirty="0">
                <a:latin typeface="Arial" panose="020B0604020202020204" pitchFamily="34" charset="0"/>
              </a:rPr>
              <a:t> </a:t>
            </a:r>
            <a:r>
              <a:rPr lang="en-US" altLang="en-US" dirty="0" err="1">
                <a:latin typeface="Arial" panose="020B0604020202020204" pitchFamily="34" charset="0"/>
              </a:rPr>
              <a:t>dữ</a:t>
            </a:r>
            <a:r>
              <a:rPr lang="en-US" altLang="en-US" dirty="0">
                <a:latin typeface="Arial" panose="020B0604020202020204" pitchFamily="34" charset="0"/>
              </a:rPr>
              <a:t> </a:t>
            </a:r>
            <a:r>
              <a:rPr lang="en-US" altLang="en-US" dirty="0" err="1">
                <a:latin typeface="Arial" panose="020B0604020202020204" pitchFamily="34" charset="0"/>
              </a:rPr>
              <a:t>liệu</a:t>
            </a:r>
            <a:r>
              <a:rPr lang="en-US" altLang="en-US" dirty="0">
                <a:latin typeface="Arial" panose="020B0604020202020204" pitchFamily="34" charset="0"/>
              </a:rPr>
              <a:t> </a:t>
            </a:r>
            <a:r>
              <a:rPr lang="en-US" altLang="en-US" dirty="0" err="1">
                <a:latin typeface="Arial" panose="020B0604020202020204" pitchFamily="34" charset="0"/>
              </a:rPr>
              <a:t>tiếng</a:t>
            </a:r>
            <a:r>
              <a:rPr lang="en-US" altLang="en-US" dirty="0">
                <a:latin typeface="Arial" panose="020B0604020202020204" pitchFamily="34" charset="0"/>
              </a:rPr>
              <a:t> Việt </a:t>
            </a:r>
            <a:r>
              <a:rPr lang="en-US" altLang="en-US" dirty="0" err="1">
                <a:latin typeface="Arial" panose="020B0604020202020204" pitchFamily="34" charset="0"/>
              </a:rPr>
              <a:t>gồm</a:t>
            </a:r>
            <a:r>
              <a:rPr lang="en-US" altLang="en-US" dirty="0">
                <a:latin typeface="Arial" panose="020B0604020202020204" pitchFamily="34" charset="0"/>
              </a:rPr>
              <a:t> </a:t>
            </a:r>
            <a:r>
              <a:rPr lang="en-US" altLang="en-US" b="1" dirty="0">
                <a:latin typeface="Arial" panose="020B0604020202020204" pitchFamily="34" charset="0"/>
              </a:rPr>
              <a:t>172,902 </a:t>
            </a:r>
            <a:r>
              <a:rPr lang="en-US" altLang="en-US" b="1" dirty="0" err="1">
                <a:latin typeface="Arial" panose="020B0604020202020204" pitchFamily="34" charset="0"/>
              </a:rPr>
              <a:t>mẫu</a:t>
            </a:r>
            <a:br>
              <a:rPr lang="en-US" altLang="en-US" dirty="0">
                <a:latin typeface="Arial" panose="020B0604020202020204" pitchFamily="34" charset="0"/>
              </a:rPr>
            </a:br>
            <a:r>
              <a:rPr lang="en-US" altLang="en-US" dirty="0">
                <a:latin typeface="Arial" panose="020B0604020202020204" pitchFamily="34" charset="0"/>
              </a:rPr>
              <a:t>→ </a:t>
            </a:r>
            <a:r>
              <a:rPr lang="en-US" altLang="en-US" b="1" dirty="0">
                <a:latin typeface="Arial" panose="020B0604020202020204" pitchFamily="34" charset="0"/>
              </a:rPr>
              <a:t>Train:</a:t>
            </a:r>
            <a:r>
              <a:rPr lang="en-US" altLang="en-US" dirty="0">
                <a:latin typeface="Arial" panose="020B0604020202020204" pitchFamily="34" charset="0"/>
              </a:rPr>
              <a:t> 138,321 </a:t>
            </a:r>
            <a:r>
              <a:rPr lang="en-US" altLang="en-US" dirty="0" err="1">
                <a:latin typeface="Arial" panose="020B0604020202020204" pitchFamily="34" charset="0"/>
              </a:rPr>
              <a:t>mẫu</a:t>
            </a:r>
            <a:r>
              <a:rPr lang="en-US" altLang="en-US" dirty="0">
                <a:latin typeface="Arial" panose="020B0604020202020204" pitchFamily="34" charset="0"/>
              </a:rPr>
              <a:t> (80%) – </a:t>
            </a:r>
            <a:r>
              <a:rPr lang="en-US" altLang="en-US" b="1" dirty="0">
                <a:latin typeface="Arial" panose="020B0604020202020204" pitchFamily="34" charset="0"/>
              </a:rPr>
              <a:t>Validation:</a:t>
            </a:r>
            <a:r>
              <a:rPr lang="en-US" altLang="en-US" dirty="0">
                <a:latin typeface="Arial" panose="020B0604020202020204" pitchFamily="34" charset="0"/>
              </a:rPr>
              <a:t> 34,581 </a:t>
            </a:r>
            <a:r>
              <a:rPr lang="en-US" altLang="en-US" dirty="0" err="1">
                <a:latin typeface="Arial" panose="020B0604020202020204" pitchFamily="34" charset="0"/>
              </a:rPr>
              <a:t>mẫu</a:t>
            </a:r>
            <a:r>
              <a:rPr lang="en-US" altLang="en-US" dirty="0">
                <a:latin typeface="Arial" panose="020B0604020202020204" pitchFamily="34" charset="0"/>
              </a:rPr>
              <a:t> (20%)</a:t>
            </a:r>
            <a:endParaRPr lang="en-US" altLang="en-US" dirty="0">
              <a:latin typeface="Arial" panose="020B0604020202020204" pitchFamily="34" charset="0"/>
            </a:endParaRPr>
          </a:p>
          <a:p>
            <a:pPr eaLnBrk="0" fontAlgn="base" hangingPunct="0">
              <a:spcBef>
                <a:spcPct val="0"/>
              </a:spcBef>
              <a:spcAft>
                <a:spcPct val="0"/>
              </a:spcAft>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Nhận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xét</a:t>
            </a:r>
            <a:r>
              <a:rPr lang="en-US" altLang="en-US" dirty="0">
                <a:latin typeface="Arial" panose="020B0604020202020204" pitchFamily="34" charset="0"/>
              </a:rPr>
              <a:t>: </a:t>
            </a:r>
            <a:endParaRPr lang="en-US" altLang="en-US" dirty="0">
              <a:latin typeface="Arial" panose="020B0604020202020204" pitchFamily="34" charset="0"/>
            </a:endParaRPr>
          </a:p>
          <a:p>
            <a:pPr lvl="1" eaLnBrk="0" fontAlgn="base" hangingPunct="0">
              <a:spcBef>
                <a:spcPct val="0"/>
              </a:spcBef>
              <a:spcAft>
                <a:spcPct val="0"/>
              </a:spcAft>
              <a:buFontTx/>
              <a:buChar char="•"/>
            </a:pPr>
            <a:r>
              <a:rPr lang="en-US" altLang="en-US" b="1" dirty="0">
                <a:latin typeface="Arial" panose="020B0604020202020204" pitchFamily="34" charset="0"/>
              </a:rPr>
              <a:t> Train loss</a:t>
            </a:r>
            <a:r>
              <a:rPr lang="en-US" altLang="en-US" dirty="0">
                <a:latin typeface="Arial" panose="020B0604020202020204" pitchFamily="34" charset="0"/>
              </a:rPr>
              <a:t> </a:t>
            </a:r>
            <a:r>
              <a:rPr lang="en-US" altLang="en-US" dirty="0" err="1">
                <a:latin typeface="Arial" panose="020B0604020202020204" pitchFamily="34" charset="0"/>
              </a:rPr>
              <a:t>giảm</a:t>
            </a:r>
            <a:r>
              <a:rPr lang="en-US" altLang="en-US" dirty="0">
                <a:latin typeface="Arial" panose="020B0604020202020204" pitchFamily="34" charset="0"/>
              </a:rPr>
              <a:t> </a:t>
            </a:r>
            <a:r>
              <a:rPr lang="en-US" altLang="en-US" dirty="0" err="1">
                <a:latin typeface="Arial" panose="020B0604020202020204" pitchFamily="34" charset="0"/>
              </a:rPr>
              <a:t>nhanh</a:t>
            </a:r>
            <a:r>
              <a:rPr lang="en-US" altLang="en-US" dirty="0">
                <a:latin typeface="Arial" panose="020B0604020202020204" pitchFamily="34" charset="0"/>
              </a:rPr>
              <a:t> (81.05% </a:t>
            </a:r>
            <a:r>
              <a:rPr lang="en-US" altLang="en-US" dirty="0" err="1">
                <a:latin typeface="Arial" panose="020B0604020202020204" pitchFamily="34" charset="0"/>
              </a:rPr>
              <a:t>sau</a:t>
            </a:r>
            <a:r>
              <a:rPr lang="en-US" altLang="en-US" dirty="0">
                <a:latin typeface="Arial" panose="020B0604020202020204" pitchFamily="34" charset="0"/>
              </a:rPr>
              <a:t> 5 epoch), </a:t>
            </a:r>
            <a:r>
              <a:rPr lang="en-US" altLang="en-US" dirty="0" err="1">
                <a:latin typeface="Arial" panose="020B0604020202020204" pitchFamily="34" charset="0"/>
              </a:rPr>
              <a:t>chủ</a:t>
            </a:r>
            <a:r>
              <a:rPr lang="en-US" altLang="en-US" dirty="0">
                <a:latin typeface="Arial" panose="020B0604020202020204" pitchFamily="34" charset="0"/>
              </a:rPr>
              <a:t> </a:t>
            </a:r>
            <a:r>
              <a:rPr lang="en-US" altLang="en-US" dirty="0" err="1">
                <a:latin typeface="Arial" panose="020B0604020202020204" pitchFamily="34" charset="0"/>
              </a:rPr>
              <a:t>yếu</a:t>
            </a:r>
            <a:r>
              <a:rPr lang="en-US" altLang="en-US" dirty="0">
                <a:latin typeface="Arial" panose="020B0604020202020204" pitchFamily="34" charset="0"/>
              </a:rPr>
              <a:t> </a:t>
            </a:r>
            <a:r>
              <a:rPr lang="en-US" altLang="en-US" dirty="0" err="1">
                <a:latin typeface="Arial" panose="020B0604020202020204" pitchFamily="34" charset="0"/>
              </a:rPr>
              <a:t>trong</a:t>
            </a:r>
            <a:r>
              <a:rPr lang="en-US" altLang="en-US" dirty="0">
                <a:latin typeface="Arial" panose="020B0604020202020204" pitchFamily="34" charset="0"/>
              </a:rPr>
              <a:t> 2 epoch </a:t>
            </a:r>
            <a:r>
              <a:rPr lang="en-US" altLang="en-US" dirty="0" err="1">
                <a:latin typeface="Arial" panose="020B0604020202020204" pitchFamily="34" charset="0"/>
              </a:rPr>
              <a:t>đầu</a:t>
            </a:r>
            <a:r>
              <a:rPr lang="en-US" altLang="en-US" dirty="0">
                <a:latin typeface="Arial" panose="020B0604020202020204" pitchFamily="34" charset="0"/>
              </a:rPr>
              <a:t> → </a:t>
            </a:r>
            <a:r>
              <a:rPr lang="en-US" altLang="en-US" dirty="0" err="1">
                <a:latin typeface="Arial" panose="020B0604020202020204" pitchFamily="34" charset="0"/>
              </a:rPr>
              <a:t>mô</a:t>
            </a:r>
            <a:r>
              <a:rPr lang="en-US" altLang="en-US" dirty="0">
                <a:latin typeface="Arial" panose="020B0604020202020204" pitchFamily="34" charset="0"/>
              </a:rPr>
              <a:t> </a:t>
            </a:r>
            <a:r>
              <a:rPr lang="en-US" altLang="en-US" dirty="0" err="1">
                <a:latin typeface="Arial" panose="020B0604020202020204" pitchFamily="34" charset="0"/>
              </a:rPr>
              <a:t>hình</a:t>
            </a:r>
            <a:r>
              <a:rPr lang="en-US" altLang="en-US" dirty="0">
                <a:latin typeface="Arial" panose="020B0604020202020204" pitchFamily="34" charset="0"/>
              </a:rPr>
              <a:t> </a:t>
            </a:r>
            <a:r>
              <a:rPr lang="en-US" altLang="en-US" dirty="0" err="1">
                <a:latin typeface="Arial" panose="020B0604020202020204" pitchFamily="34" charset="0"/>
              </a:rPr>
              <a:t>học</a:t>
            </a:r>
            <a:r>
              <a:rPr lang="en-US" altLang="en-US" dirty="0">
                <a:latin typeface="Arial" panose="020B0604020202020204" pitchFamily="34" charset="0"/>
              </a:rPr>
              <a:t> </a:t>
            </a:r>
            <a:r>
              <a:rPr lang="en-US" altLang="en-US" dirty="0" err="1">
                <a:latin typeface="Arial" panose="020B0604020202020204" pitchFamily="34" charset="0"/>
              </a:rPr>
              <a:t>nhanh</a:t>
            </a:r>
            <a:r>
              <a:rPr lang="en-US" altLang="en-US" dirty="0">
                <a:latin typeface="Arial" panose="020B0604020202020204" pitchFamily="34" charset="0"/>
              </a:rPr>
              <a:t> </a:t>
            </a:r>
            <a:r>
              <a:rPr lang="en-US" altLang="en-US" dirty="0" err="1">
                <a:latin typeface="Arial" panose="020B0604020202020204" pitchFamily="34" charset="0"/>
              </a:rPr>
              <a:t>đặc</a:t>
            </a:r>
            <a:r>
              <a:rPr lang="en-US" altLang="en-US" dirty="0">
                <a:latin typeface="Arial" panose="020B0604020202020204" pitchFamily="34" charset="0"/>
              </a:rPr>
              <a:t> </a:t>
            </a:r>
            <a:r>
              <a:rPr lang="en-US" altLang="en-US" dirty="0" err="1">
                <a:latin typeface="Arial" panose="020B0604020202020204" pitchFamily="34" charset="0"/>
              </a:rPr>
              <a:t>trưng</a:t>
            </a:r>
            <a:r>
              <a:rPr lang="en-US" altLang="en-US" dirty="0">
                <a:latin typeface="Arial" panose="020B0604020202020204" pitchFamily="34" charset="0"/>
              </a:rPr>
              <a:t> </a:t>
            </a:r>
            <a:r>
              <a:rPr lang="en-US" altLang="en-US" dirty="0" err="1">
                <a:latin typeface="Arial" panose="020B0604020202020204" pitchFamily="34" charset="0"/>
              </a:rPr>
              <a:t>cơ</a:t>
            </a:r>
            <a:r>
              <a:rPr lang="en-US" altLang="en-US" dirty="0">
                <a:latin typeface="Arial" panose="020B0604020202020204" pitchFamily="34" charset="0"/>
              </a:rPr>
              <a:t> </a:t>
            </a:r>
            <a:r>
              <a:rPr lang="en-US" altLang="en-US" dirty="0" err="1">
                <a:latin typeface="Arial" panose="020B0604020202020204" pitchFamily="34" charset="0"/>
              </a:rPr>
              <a:t>bản</a:t>
            </a:r>
            <a:r>
              <a:rPr lang="en-US" altLang="en-US" dirty="0">
                <a:latin typeface="Arial" panose="020B0604020202020204" pitchFamily="34" charset="0"/>
              </a:rPr>
              <a:t>.</a:t>
            </a:r>
            <a:endParaRPr lang="en-US" altLang="en-US" dirty="0">
              <a:latin typeface="Arial" panose="020B0604020202020204" pitchFamily="34" charset="0"/>
            </a:endParaRPr>
          </a:p>
          <a:p>
            <a:pPr lvl="1" eaLnBrk="0" fontAlgn="base" hangingPunct="0">
              <a:spcBef>
                <a:spcPct val="0"/>
              </a:spcBef>
              <a:spcAft>
                <a:spcPct val="0"/>
              </a:spcAft>
              <a:buFontTx/>
              <a:buChar char="•"/>
            </a:pPr>
            <a:endParaRPr lang="en-US" altLang="en-US" dirty="0">
              <a:latin typeface="Arial" panose="020B0604020202020204" pitchFamily="34" charset="0"/>
            </a:endParaRPr>
          </a:p>
          <a:p>
            <a:pPr lvl="1" eaLnBrk="0" fontAlgn="base" hangingPunct="0">
              <a:spcBef>
                <a:spcPct val="0"/>
              </a:spcBef>
              <a:spcAft>
                <a:spcPct val="0"/>
              </a:spcAft>
              <a:buFontTx/>
              <a:buChar char="•"/>
            </a:pPr>
            <a:r>
              <a:rPr lang="en-US" altLang="en-US" b="1" dirty="0">
                <a:latin typeface="Arial" panose="020B0604020202020204" pitchFamily="34" charset="0"/>
              </a:rPr>
              <a:t> Validation loss</a:t>
            </a:r>
            <a:r>
              <a:rPr lang="en-US" altLang="en-US" dirty="0">
                <a:latin typeface="Arial" panose="020B0604020202020204" pitchFamily="34" charset="0"/>
              </a:rPr>
              <a:t> </a:t>
            </a:r>
            <a:r>
              <a:rPr lang="en-US" altLang="en-US" dirty="0" err="1">
                <a:latin typeface="Arial" panose="020B0604020202020204" pitchFamily="34" charset="0"/>
              </a:rPr>
              <a:t>giảm</a:t>
            </a:r>
            <a:r>
              <a:rPr lang="en-US" altLang="en-US" dirty="0">
                <a:latin typeface="Arial" panose="020B0604020202020204" pitchFamily="34" charset="0"/>
              </a:rPr>
              <a:t> </a:t>
            </a:r>
            <a:r>
              <a:rPr lang="en-US" altLang="en-US" dirty="0" err="1">
                <a:latin typeface="Arial" panose="020B0604020202020204" pitchFamily="34" charset="0"/>
              </a:rPr>
              <a:t>ổn</a:t>
            </a:r>
            <a:r>
              <a:rPr lang="en-US" altLang="en-US" dirty="0">
                <a:latin typeface="Arial" panose="020B0604020202020204" pitchFamily="34" charset="0"/>
              </a:rPr>
              <a:t> </a:t>
            </a:r>
            <a:r>
              <a:rPr lang="en-US" altLang="en-US" dirty="0" err="1">
                <a:latin typeface="Arial" panose="020B0604020202020204" pitchFamily="34" charset="0"/>
              </a:rPr>
              <a:t>định</a:t>
            </a:r>
            <a:r>
              <a:rPr lang="en-US" altLang="en-US" dirty="0">
                <a:latin typeface="Arial" panose="020B0604020202020204" pitchFamily="34" charset="0"/>
              </a:rPr>
              <a:t>, </a:t>
            </a:r>
            <a:r>
              <a:rPr lang="en-US" altLang="en-US" dirty="0" err="1">
                <a:latin typeface="Arial" panose="020B0604020202020204" pitchFamily="34" charset="0"/>
              </a:rPr>
              <a:t>cách</a:t>
            </a:r>
            <a:r>
              <a:rPr lang="en-US" altLang="en-US" dirty="0">
                <a:latin typeface="Arial" panose="020B0604020202020204" pitchFamily="34" charset="0"/>
              </a:rPr>
              <a:t> </a:t>
            </a:r>
            <a:r>
              <a:rPr lang="en-US" altLang="en-US" dirty="0" err="1">
                <a:latin typeface="Arial" panose="020B0604020202020204" pitchFamily="34" charset="0"/>
              </a:rPr>
              <a:t>biệt</a:t>
            </a:r>
            <a:r>
              <a:rPr lang="en-US" altLang="en-US" dirty="0">
                <a:latin typeface="Arial" panose="020B0604020202020204" pitchFamily="34" charset="0"/>
              </a:rPr>
              <a:t> </a:t>
            </a:r>
            <a:r>
              <a:rPr lang="en-US" altLang="en-US" dirty="0" err="1">
                <a:latin typeface="Arial" panose="020B0604020202020204" pitchFamily="34" charset="0"/>
              </a:rPr>
              <a:t>với</a:t>
            </a:r>
            <a:r>
              <a:rPr lang="en-US" altLang="en-US" dirty="0">
                <a:latin typeface="Arial" panose="020B0604020202020204" pitchFamily="34" charset="0"/>
              </a:rPr>
              <a:t> train loss </a:t>
            </a:r>
            <a:r>
              <a:rPr lang="en-US" altLang="en-US" dirty="0" err="1">
                <a:latin typeface="Arial" panose="020B0604020202020204" pitchFamily="34" charset="0"/>
              </a:rPr>
              <a:t>nhỏ</a:t>
            </a:r>
            <a:r>
              <a:rPr lang="en-US" altLang="en-US" dirty="0">
                <a:latin typeface="Arial" panose="020B0604020202020204" pitchFamily="34" charset="0"/>
              </a:rPr>
              <a:t> → </a:t>
            </a:r>
            <a:r>
              <a:rPr lang="en-US" altLang="en-US" dirty="0" err="1">
                <a:latin typeface="Arial" panose="020B0604020202020204" pitchFamily="34" charset="0"/>
              </a:rPr>
              <a:t>không</a:t>
            </a:r>
            <a:r>
              <a:rPr lang="en-US" altLang="en-US" dirty="0">
                <a:latin typeface="Arial" panose="020B0604020202020204" pitchFamily="34" charset="0"/>
              </a:rPr>
              <a:t> overfitting.</a:t>
            </a:r>
            <a:endParaRPr lang="en-US" altLang="en-US" dirty="0">
              <a:latin typeface="Arial" panose="020B0604020202020204" pitchFamily="34" charset="0"/>
            </a:endParaRPr>
          </a:p>
          <a:p>
            <a:pPr lvl="1" eaLnBrk="0" fontAlgn="base" hangingPunct="0">
              <a:spcBef>
                <a:spcPct val="0"/>
              </a:spcBef>
              <a:spcAft>
                <a:spcPct val="0"/>
              </a:spcAft>
              <a:buFontTx/>
              <a:buChar char="•"/>
            </a:pPr>
            <a:endParaRPr lang="en-US" altLang="en-US" dirty="0">
              <a:latin typeface="Arial" panose="020B0604020202020204" pitchFamily="34" charset="0"/>
            </a:endParaRPr>
          </a:p>
          <a:p>
            <a:pPr lvl="1" eaLnBrk="0" fontAlgn="base" hangingPunct="0">
              <a:spcBef>
                <a:spcPct val="0"/>
              </a:spcBef>
              <a:spcAft>
                <a:spcPct val="0"/>
              </a:spcAft>
              <a:buFontTx/>
              <a:buChar char="•"/>
            </a:pPr>
            <a:r>
              <a:rPr lang="en-US" altLang="en-US" b="1" dirty="0">
                <a:latin typeface="Arial" panose="020B0604020202020204" pitchFamily="34" charset="0"/>
              </a:rPr>
              <a:t> Validation accuracy</a:t>
            </a:r>
            <a:r>
              <a:rPr lang="en-US" altLang="en-US" dirty="0">
                <a:latin typeface="Arial" panose="020B0604020202020204" pitchFamily="34" charset="0"/>
              </a:rPr>
              <a:t> </a:t>
            </a:r>
            <a:r>
              <a:rPr lang="en-US" altLang="en-US" dirty="0" err="1">
                <a:latin typeface="Arial" panose="020B0604020202020204" pitchFamily="34" charset="0"/>
              </a:rPr>
              <a:t>tăng</a:t>
            </a:r>
            <a:r>
              <a:rPr lang="en-US" altLang="en-US" dirty="0">
                <a:latin typeface="Arial" panose="020B0604020202020204" pitchFamily="34" charset="0"/>
              </a:rPr>
              <a:t> </a:t>
            </a:r>
            <a:r>
              <a:rPr lang="en-US" altLang="en-US" dirty="0" err="1">
                <a:latin typeface="Arial" panose="020B0604020202020204" pitchFamily="34" charset="0"/>
              </a:rPr>
              <a:t>đều</a:t>
            </a:r>
            <a:r>
              <a:rPr lang="en-US" altLang="en-US" dirty="0">
                <a:latin typeface="Arial" panose="020B0604020202020204" pitchFamily="34" charset="0"/>
              </a:rPr>
              <a:t>, </a:t>
            </a:r>
            <a:r>
              <a:rPr lang="en-US" altLang="en-US" dirty="0" err="1">
                <a:latin typeface="Arial" panose="020B0604020202020204" pitchFamily="34" charset="0"/>
              </a:rPr>
              <a:t>nhưng</a:t>
            </a:r>
            <a:r>
              <a:rPr lang="en-US" altLang="en-US" dirty="0">
                <a:latin typeface="Arial" panose="020B0604020202020204" pitchFamily="34" charset="0"/>
              </a:rPr>
              <a:t> </a:t>
            </a:r>
            <a:r>
              <a:rPr lang="en-US" altLang="en-US" dirty="0" err="1">
                <a:latin typeface="Arial" panose="020B0604020202020204" pitchFamily="34" charset="0"/>
              </a:rPr>
              <a:t>bắt</a:t>
            </a:r>
            <a:r>
              <a:rPr lang="en-US" altLang="en-US" dirty="0">
                <a:latin typeface="Arial" panose="020B0604020202020204" pitchFamily="34" charset="0"/>
              </a:rPr>
              <a:t> </a:t>
            </a:r>
            <a:r>
              <a:rPr lang="en-US" altLang="en-US" dirty="0" err="1">
                <a:latin typeface="Arial" panose="020B0604020202020204" pitchFamily="34" charset="0"/>
              </a:rPr>
              <a:t>đầu</a:t>
            </a:r>
            <a:r>
              <a:rPr lang="en-US" altLang="en-US" dirty="0">
                <a:latin typeface="Arial" panose="020B0604020202020204" pitchFamily="34" charset="0"/>
              </a:rPr>
              <a:t> </a:t>
            </a:r>
            <a:r>
              <a:rPr lang="en-US" altLang="en-US" dirty="0" err="1">
                <a:latin typeface="Arial" panose="020B0604020202020204" pitchFamily="34" charset="0"/>
              </a:rPr>
              <a:t>bão</a:t>
            </a:r>
            <a:r>
              <a:rPr lang="en-US" altLang="en-US" dirty="0">
                <a:latin typeface="Arial" panose="020B0604020202020204" pitchFamily="34" charset="0"/>
              </a:rPr>
              <a:t> </a:t>
            </a:r>
            <a:r>
              <a:rPr lang="en-US" altLang="en-US" dirty="0" err="1">
                <a:latin typeface="Arial" panose="020B0604020202020204" pitchFamily="34" charset="0"/>
              </a:rPr>
              <a:t>hòa</a:t>
            </a:r>
            <a:r>
              <a:rPr lang="en-US" altLang="en-US" dirty="0">
                <a:latin typeface="Arial" panose="020B0604020202020204" pitchFamily="34" charset="0"/>
              </a:rPr>
              <a:t> </a:t>
            </a:r>
            <a:r>
              <a:rPr lang="en-US" altLang="en-US" dirty="0" err="1">
                <a:latin typeface="Arial" panose="020B0604020202020204" pitchFamily="34" charset="0"/>
              </a:rPr>
              <a:t>từ</a:t>
            </a:r>
            <a:r>
              <a:rPr lang="en-US" altLang="en-US" dirty="0">
                <a:latin typeface="Arial" panose="020B0604020202020204" pitchFamily="34" charset="0"/>
              </a:rPr>
              <a:t> epoch 4 → </a:t>
            </a:r>
            <a:r>
              <a:rPr lang="en-US" altLang="en-US" dirty="0" err="1">
                <a:latin typeface="Arial" panose="020B0604020202020204" pitchFamily="34" charset="0"/>
              </a:rPr>
              <a:t>hiệu</a:t>
            </a:r>
            <a:r>
              <a:rPr lang="en-US" altLang="en-US" dirty="0">
                <a:latin typeface="Arial" panose="020B0604020202020204" pitchFamily="34" charset="0"/>
              </a:rPr>
              <a:t> </a:t>
            </a:r>
            <a:r>
              <a:rPr lang="en-US" altLang="en-US" dirty="0" err="1">
                <a:latin typeface="Arial" panose="020B0604020202020204" pitchFamily="34" charset="0"/>
              </a:rPr>
              <a:t>suất</a:t>
            </a:r>
            <a:r>
              <a:rPr lang="en-US" altLang="en-US" dirty="0">
                <a:latin typeface="Arial" panose="020B0604020202020204" pitchFamily="34" charset="0"/>
              </a:rPr>
              <a:t> </a:t>
            </a:r>
            <a:r>
              <a:rPr lang="en-US" altLang="en-US" dirty="0" err="1">
                <a:latin typeface="Arial" panose="020B0604020202020204" pitchFamily="34" charset="0"/>
              </a:rPr>
              <a:t>tiệm</a:t>
            </a:r>
            <a:r>
              <a:rPr lang="en-US" altLang="en-US" dirty="0">
                <a:latin typeface="Arial" panose="020B0604020202020204" pitchFamily="34" charset="0"/>
              </a:rPr>
              <a:t> </a:t>
            </a:r>
            <a:r>
              <a:rPr lang="en-US" altLang="en-US" dirty="0" err="1">
                <a:latin typeface="Arial" panose="020B0604020202020204" pitchFamily="34" charset="0"/>
              </a:rPr>
              <a:t>cận</a:t>
            </a:r>
            <a:r>
              <a:rPr lang="en-US" altLang="en-US" dirty="0">
                <a:latin typeface="Arial" panose="020B0604020202020204" pitchFamily="34" charset="0"/>
              </a:rPr>
              <a:t> </a:t>
            </a:r>
            <a:r>
              <a:rPr lang="en-US" altLang="en-US" dirty="0" err="1">
                <a:latin typeface="Arial" panose="020B0604020202020204" pitchFamily="34" charset="0"/>
              </a:rPr>
              <a:t>ngưỡng</a:t>
            </a:r>
            <a:r>
              <a:rPr lang="en-US" altLang="en-US" dirty="0">
                <a:latin typeface="Arial" panose="020B0604020202020204" pitchFamily="34" charset="0"/>
              </a:rPr>
              <a:t> </a:t>
            </a:r>
            <a:r>
              <a:rPr lang="en-US" altLang="en-US" dirty="0" err="1">
                <a:latin typeface="Arial" panose="020B0604020202020204" pitchFamily="34" charset="0"/>
              </a:rPr>
              <a:t>tối</a:t>
            </a:r>
            <a:r>
              <a:rPr lang="en-US" altLang="en-US" dirty="0">
                <a:latin typeface="Arial" panose="020B0604020202020204" pitchFamily="34" charset="0"/>
              </a:rPr>
              <a:t> </a:t>
            </a:r>
            <a:r>
              <a:rPr lang="en-US" altLang="en-US" dirty="0" err="1">
                <a:latin typeface="Arial" panose="020B0604020202020204" pitchFamily="34" charset="0"/>
              </a:rPr>
              <a:t>ưu</a:t>
            </a:r>
            <a:r>
              <a:rPr lang="en-US" altLang="en-US" dirty="0">
                <a:latin typeface="Arial" panose="020B0604020202020204" pitchFamily="34" charset="0"/>
              </a:rPr>
              <a:t>.</a:t>
            </a: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843" y="72518"/>
            <a:ext cx="8297380" cy="1326514"/>
          </a:xfrm>
        </p:spPr>
        <p:txBody>
          <a:bodyPr anchor="ctr"/>
          <a:lstStyle/>
          <a:p>
            <a:pPr algn="ctr"/>
            <a:r>
              <a:rPr lang="en-US" dirty="0" err="1"/>
              <a:t>Trực</a:t>
            </a:r>
            <a:r>
              <a:rPr lang="en-US" dirty="0"/>
              <a:t> </a:t>
            </a:r>
            <a:r>
              <a:rPr lang="en-US" dirty="0" err="1"/>
              <a:t>quan</a:t>
            </a:r>
            <a:r>
              <a:rPr lang="en-US" dirty="0"/>
              <a:t> </a:t>
            </a:r>
            <a:r>
              <a:rPr lang="en-US" dirty="0" err="1"/>
              <a:t>hóa</a:t>
            </a:r>
            <a:r>
              <a:rPr lang="en-US" dirty="0"/>
              <a:t> </a:t>
            </a:r>
            <a:r>
              <a:rPr lang="en-US" dirty="0" err="1"/>
              <a:t>kết</a:t>
            </a:r>
            <a:r>
              <a:rPr lang="en-US" dirty="0"/>
              <a:t> </a:t>
            </a:r>
            <a:r>
              <a:rPr lang="en-US" dirty="0" err="1"/>
              <a:t>quả</a:t>
            </a:r>
            <a:endParaRPr lang="en-US" dirty="0"/>
          </a:p>
        </p:txBody>
      </p:sp>
      <p:sp>
        <p:nvSpPr>
          <p:cNvPr id="4" name="Slide Number Placeholder 3"/>
          <p:cNvSpPr>
            <a:spLocks noGrp="1"/>
          </p:cNvSpPr>
          <p:nvPr>
            <p:ph type="sldNum" sz="quarter" idx="12"/>
          </p:nvPr>
        </p:nvSpPr>
        <p:spPr/>
        <p:txBody>
          <a:bodyPr/>
          <a:lstStyle/>
          <a:p>
            <a:fld id="{B5CEABB6-07DC-46E8-9B57-56EC44A396E5}" type="slidenum">
              <a:rPr lang="en-US" smtClean="0"/>
            </a:fld>
            <a:endParaRPr lang="en-US" dirty="0"/>
          </a:p>
        </p:txBody>
      </p:sp>
      <p:pic>
        <p:nvPicPr>
          <p:cNvPr id="5" name="Picture 4"/>
          <p:cNvPicPr>
            <a:picLocks noChangeAspect="1"/>
          </p:cNvPicPr>
          <p:nvPr/>
        </p:nvPicPr>
        <p:blipFill>
          <a:blip r:embed="rId1"/>
          <a:stretch>
            <a:fillRect/>
          </a:stretch>
        </p:blipFill>
        <p:spPr>
          <a:xfrm>
            <a:off x="6403340" y="1399032"/>
            <a:ext cx="5788660" cy="3759200"/>
          </a:xfrm>
          <a:prstGeom prst="rect">
            <a:avLst/>
          </a:prstGeom>
          <a:noFill/>
          <a:ln>
            <a:noFill/>
          </a:ln>
        </p:spPr>
      </p:pic>
      <p:sp>
        <p:nvSpPr>
          <p:cNvPr id="7" name="Rectangle 1"/>
          <p:cNvSpPr>
            <a:spLocks noChangeArrowheads="1"/>
          </p:cNvSpPr>
          <p:nvPr/>
        </p:nvSpPr>
        <p:spPr bwMode="auto">
          <a:xfrm rot="10800000" flipV="1">
            <a:off x="0" y="1582340"/>
            <a:ext cx="65405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lang="en-US" altLang="en-US" b="1" dirty="0">
                <a:latin typeface="Arial" panose="020B0604020202020204" pitchFamily="34" charset="0"/>
              </a:rPr>
              <a:t> T</a:t>
            </a:r>
            <a:r>
              <a:rPr kumimoji="0" lang="en-US" altLang="en-US" sz="1800" b="1" i="0" u="none" strike="noStrike" cap="none" normalizeH="0" baseline="0" dirty="0">
                <a:ln>
                  <a:noFill/>
                </a:ln>
                <a:solidFill>
                  <a:schemeClr val="tx1"/>
                </a:solidFill>
                <a:effectLst/>
                <a:latin typeface="Arial" panose="020B0604020202020204" pitchFamily="34" charset="0"/>
              </a:rPr>
              <a:t>rain loss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giảm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mạnh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từ</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2.8123 → 0.5328</a:t>
            </a:r>
            <a:r>
              <a:rPr kumimoji="0" lang="en-US" altLang="en-US" sz="1800" b="0" i="0" u="none" strike="noStrike" cap="none" normalizeH="0" baseline="0" dirty="0">
                <a:ln>
                  <a:noFill/>
                </a:ln>
                <a:solidFill>
                  <a:schemeClr val="tx1"/>
                </a:solidFill>
                <a:effectLst/>
                <a:latin typeface="Arial" panose="020B0604020202020204" pitchFamily="34" charset="0"/>
              </a:rPr>
              <a:t> (~81%), </a:t>
            </a:r>
            <a:r>
              <a:rPr kumimoji="0" lang="en-US" altLang="en-US" sz="1800" b="0" i="0" u="none" strike="noStrike" cap="none" normalizeH="0" baseline="0" dirty="0" err="1">
                <a:ln>
                  <a:noFill/>
                </a:ln>
                <a:solidFill>
                  <a:schemeClr val="tx1"/>
                </a:solidFill>
                <a:effectLst/>
                <a:latin typeface="Arial" panose="020B0604020202020204" pitchFamily="34" charset="0"/>
              </a:rPr>
              <a:t>đặc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biệt</a:t>
            </a:r>
            <a:r>
              <a:rPr kumimoji="0" lang="en-US" altLang="en-US" sz="1800" b="0" i="0" u="none" strike="noStrike" cap="none" normalizeH="0" baseline="0" dirty="0">
                <a:ln>
                  <a:noFill/>
                </a:ln>
                <a:solidFill>
                  <a:schemeClr val="tx1"/>
                </a:solidFill>
                <a:effectLst/>
                <a:latin typeface="Arial" panose="020B0604020202020204" pitchFamily="34" charset="0"/>
              </a:rPr>
              <a:t> ở </a:t>
            </a:r>
            <a:r>
              <a:rPr kumimoji="0" lang="en-US" altLang="en-US" sz="1800" b="0" i="0" u="none" strike="noStrike" cap="none" normalizeH="0" baseline="0" dirty="0" err="1">
                <a:ln>
                  <a:noFill/>
                </a:ln>
                <a:solidFill>
                  <a:schemeClr val="tx1"/>
                </a:solidFill>
                <a:effectLst/>
                <a:latin typeface="Arial" panose="020B0604020202020204" pitchFamily="34" charset="0"/>
              </a:rPr>
              <a:t>các</a:t>
            </a:r>
            <a:r>
              <a:rPr kumimoji="0" lang="en-US" altLang="en-US" sz="1800" b="0" i="0" u="none" strike="noStrike" cap="none" normalizeH="0" baseline="0" dirty="0">
                <a:ln>
                  <a:noFill/>
                </a:ln>
                <a:solidFill>
                  <a:schemeClr val="tx1"/>
                </a:solidFill>
                <a:effectLst/>
                <a:latin typeface="Arial" panose="020B0604020202020204" pitchFamily="34" charset="0"/>
              </a:rPr>
              <a:t> epoch </a:t>
            </a:r>
            <a:r>
              <a:rPr kumimoji="0" lang="en-US" altLang="en-US" sz="1800" b="0" i="0" u="none" strike="noStrike" cap="none" normalizeH="0" baseline="0" dirty="0" err="1">
                <a:ln>
                  <a:noFill/>
                </a:ln>
                <a:solidFill>
                  <a:schemeClr val="tx1"/>
                </a:solidFill>
                <a:effectLst/>
                <a:latin typeface="Arial" panose="020B0604020202020204" pitchFamily="34" charset="0"/>
              </a:rPr>
              <a:t>đầu</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 Val loss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giảm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từ</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1.8916 → 0.8744</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nhưng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tốc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độ</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giảm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chậm</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hơn</a:t>
            </a:r>
            <a:r>
              <a:rPr kumimoji="0" lang="en-US" altLang="en-US" sz="1800" b="1" i="0" u="none" strike="noStrike" cap="none" normalizeH="0" baseline="0" dirty="0">
                <a:ln>
                  <a:noFill/>
                </a:ln>
                <a:solidFill>
                  <a:schemeClr val="tx1"/>
                </a:solidFill>
                <a:effectLst/>
                <a:latin typeface="Arial" panose="020B0604020202020204" pitchFamily="34" charset="0"/>
              </a:rPr>
              <a:t> train loss</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Khoảng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cách</a:t>
            </a:r>
            <a:r>
              <a:rPr kumimoji="0" lang="en-US" altLang="en-US" sz="1800" b="0" i="0" u="none" strike="noStrike" cap="none" normalizeH="0" baseline="0" dirty="0">
                <a:ln>
                  <a:noFill/>
                </a:ln>
                <a:solidFill>
                  <a:schemeClr val="tx1"/>
                </a:solidFill>
                <a:effectLst/>
                <a:latin typeface="Arial" panose="020B0604020202020204" pitchFamily="34" charset="0"/>
              </a:rPr>
              <a:t> loss </a:t>
            </a:r>
            <a:r>
              <a:rPr kumimoji="0" lang="en-US" altLang="en-US" sz="1800" b="0" i="0" u="none" strike="noStrike" cap="none" normalizeH="0" baseline="0" dirty="0" err="1">
                <a:ln>
                  <a:noFill/>
                </a:ln>
                <a:solidFill>
                  <a:schemeClr val="tx1"/>
                </a:solidFill>
                <a:effectLst/>
                <a:latin typeface="Arial" panose="020B0604020202020204" pitchFamily="34" charset="0"/>
              </a:rPr>
              <a:t>nhỏ</a:t>
            </a:r>
            <a:r>
              <a:rPr kumimoji="0" lang="en-US" altLang="en-US" sz="1800" b="0" i="0" u="none" strike="noStrike" cap="none" normalizeH="0" baseline="0" dirty="0">
                <a:ln>
                  <a:noFill/>
                </a:ln>
                <a:solidFill>
                  <a:schemeClr val="tx1"/>
                </a:solidFill>
                <a:effectLst/>
                <a:latin typeface="Arial" panose="020B0604020202020204" pitchFamily="34" charset="0"/>
              </a:rPr>
              <a:t> ở epoch 5 (0.3416) → </a:t>
            </a:r>
            <a:r>
              <a:rPr kumimoji="0" lang="en-US" altLang="en-US" sz="1800" b="0" i="0" u="none" strike="noStrike" cap="none" normalizeH="0" baseline="0" dirty="0" err="1">
                <a:ln>
                  <a:noFill/>
                </a:ln>
                <a:solidFill>
                  <a:schemeClr val="tx1"/>
                </a:solidFill>
                <a:effectLst/>
                <a:latin typeface="Arial" panose="020B0604020202020204" pitchFamily="34" charset="0"/>
              </a:rPr>
              <a:t>mô</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hình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không</a:t>
            </a:r>
            <a:r>
              <a:rPr kumimoji="0" lang="en-US" altLang="en-US" sz="1800" b="0" i="0" u="none" strike="noStrike" cap="none" normalizeH="0" baseline="0" dirty="0">
                <a:ln>
                  <a:noFill/>
                </a:ln>
                <a:solidFill>
                  <a:schemeClr val="tx1"/>
                </a:solidFill>
                <a:effectLst/>
                <a:latin typeface="Arial" panose="020B0604020202020204" pitchFamily="34" charset="0"/>
              </a:rPr>
              <a:t> overfitting.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 Val loss </a:t>
            </a:r>
            <a:r>
              <a:rPr kumimoji="0" lang="en-US" altLang="en-US" sz="1800" b="0" i="0" u="none" strike="noStrike" cap="none" normalizeH="0" baseline="0" dirty="0" err="1">
                <a:ln>
                  <a:noFill/>
                </a:ln>
                <a:solidFill>
                  <a:schemeClr val="tx1"/>
                </a:solidFill>
                <a:effectLst/>
                <a:latin typeface="Arial" panose="020B0604020202020204" pitchFamily="34" charset="0"/>
              </a:rPr>
              <a:t>giảm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chậm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có</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thể</a:t>
            </a:r>
            <a:r>
              <a:rPr kumimoji="0" lang="en-US" altLang="en-US" sz="1800" b="0" i="0" u="none" strike="noStrike" cap="none" normalizeH="0" baseline="0" dirty="0">
                <a:ln>
                  <a:noFill/>
                </a:ln>
                <a:solidFill>
                  <a:schemeClr val="tx1"/>
                </a:solidFill>
                <a:effectLst/>
                <a:latin typeface="Arial" panose="020B0604020202020204" pitchFamily="34" charset="0"/>
              </a:rPr>
              <a:t> do:</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b="0" i="0" u="none" strike="noStrike" cap="none" normalizeH="0" baseline="0" dirty="0" err="1">
                <a:ln>
                  <a:noFill/>
                </a:ln>
                <a:solidFill>
                  <a:schemeClr val="tx1"/>
                </a:solidFill>
                <a:effectLst/>
                <a:latin typeface="Arial" panose="020B0604020202020204" pitchFamily="34" charset="0"/>
              </a:rPr>
              <a:t>Mẫu</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xác</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nhận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khó</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hơn</a:t>
            </a:r>
            <a:endParaRPr kumimoji="0" lang="en-US" altLang="en-US"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b="0" i="0" u="none" strike="noStrike" cap="none" normalizeH="0" baseline="0" dirty="0" err="1">
                <a:ln>
                  <a:noFill/>
                </a:ln>
                <a:solidFill>
                  <a:schemeClr val="tx1"/>
                </a:solidFill>
                <a:effectLst/>
                <a:latin typeface="Arial" panose="020B0604020202020204" pitchFamily="34" charset="0"/>
              </a:rPr>
              <a:t>Lỗi</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ngữ</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nghĩa</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từ</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dịch</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tự</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động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843" y="72518"/>
            <a:ext cx="8297380" cy="1326514"/>
          </a:xfrm>
        </p:spPr>
        <p:txBody>
          <a:bodyPr anchor="ctr"/>
          <a:lstStyle/>
          <a:p>
            <a:pPr algn="ctr"/>
            <a:r>
              <a:rPr lang="en-US" dirty="0" err="1"/>
              <a:t>Trực</a:t>
            </a:r>
            <a:r>
              <a:rPr lang="en-US" dirty="0"/>
              <a:t> </a:t>
            </a:r>
            <a:r>
              <a:rPr lang="en-US" dirty="0" err="1"/>
              <a:t>quan</a:t>
            </a:r>
            <a:r>
              <a:rPr lang="en-US" dirty="0"/>
              <a:t> </a:t>
            </a:r>
            <a:r>
              <a:rPr lang="en-US" dirty="0" err="1"/>
              <a:t>hóa</a:t>
            </a:r>
            <a:r>
              <a:rPr lang="en-US" dirty="0"/>
              <a:t> </a:t>
            </a:r>
            <a:r>
              <a:rPr lang="en-US" dirty="0" err="1"/>
              <a:t>kết</a:t>
            </a:r>
            <a:r>
              <a:rPr lang="en-US" dirty="0"/>
              <a:t> </a:t>
            </a:r>
            <a:r>
              <a:rPr lang="en-US" dirty="0" err="1"/>
              <a:t>quả</a:t>
            </a:r>
            <a:endParaRPr lang="en-US" dirty="0"/>
          </a:p>
        </p:txBody>
      </p:sp>
      <p:sp>
        <p:nvSpPr>
          <p:cNvPr id="4" name="Slide Number Placeholder 3"/>
          <p:cNvSpPr>
            <a:spLocks noGrp="1"/>
          </p:cNvSpPr>
          <p:nvPr>
            <p:ph type="sldNum" sz="quarter" idx="12"/>
          </p:nvPr>
        </p:nvSpPr>
        <p:spPr/>
        <p:txBody>
          <a:bodyPr/>
          <a:lstStyle/>
          <a:p>
            <a:fld id="{B5CEABB6-07DC-46E8-9B57-56EC44A396E5}" type="slidenum">
              <a:rPr lang="en-US" smtClean="0"/>
            </a:fld>
            <a:endParaRPr lang="en-US" dirty="0"/>
          </a:p>
        </p:txBody>
      </p:sp>
      <p:pic>
        <p:nvPicPr>
          <p:cNvPr id="6" name="Picture 5"/>
          <p:cNvPicPr>
            <a:picLocks noChangeAspect="1"/>
          </p:cNvPicPr>
          <p:nvPr/>
        </p:nvPicPr>
        <p:blipFill>
          <a:blip r:embed="rId1"/>
          <a:stretch>
            <a:fillRect/>
          </a:stretch>
        </p:blipFill>
        <p:spPr>
          <a:xfrm>
            <a:off x="6252845" y="1399032"/>
            <a:ext cx="5786755" cy="3780155"/>
          </a:xfrm>
          <a:prstGeom prst="rect">
            <a:avLst/>
          </a:prstGeom>
          <a:noFill/>
          <a:ln>
            <a:noFill/>
          </a:ln>
        </p:spPr>
      </p:pic>
      <p:sp>
        <p:nvSpPr>
          <p:cNvPr id="7" name="TextBox 6"/>
          <p:cNvSpPr txBox="1"/>
          <p:nvPr/>
        </p:nvSpPr>
        <p:spPr>
          <a:xfrm>
            <a:off x="353465" y="1399032"/>
            <a:ext cx="5899379" cy="3693319"/>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dirty="0">
                <a:latin typeface="Arial" panose="020B0604020202020204" pitchFamily="34" charset="0"/>
              </a:rPr>
              <a:t> </a:t>
            </a:r>
            <a:r>
              <a:rPr lang="en-US" altLang="en-US" dirty="0" err="1">
                <a:latin typeface="Arial" panose="020B0604020202020204" pitchFamily="34" charset="0"/>
              </a:rPr>
              <a:t>Độ</a:t>
            </a:r>
            <a:r>
              <a:rPr lang="en-US" altLang="en-US" dirty="0">
                <a:latin typeface="Arial" panose="020B0604020202020204" pitchFamily="34" charset="0"/>
              </a:rPr>
              <a:t> </a:t>
            </a:r>
            <a:r>
              <a:rPr lang="en-US" altLang="en-US" dirty="0" err="1">
                <a:latin typeface="Arial" panose="020B0604020202020204" pitchFamily="34" charset="0"/>
              </a:rPr>
              <a:t>chính</a:t>
            </a:r>
            <a:r>
              <a:rPr lang="en-US" altLang="en-US" dirty="0">
                <a:latin typeface="Arial" panose="020B0604020202020204" pitchFamily="34" charset="0"/>
              </a:rPr>
              <a:t> </a:t>
            </a:r>
            <a:r>
              <a:rPr lang="en-US" altLang="en-US" dirty="0" err="1">
                <a:latin typeface="Arial" panose="020B0604020202020204" pitchFamily="34" charset="0"/>
              </a:rPr>
              <a:t>xác</a:t>
            </a:r>
            <a:r>
              <a:rPr lang="en-US" altLang="en-US" dirty="0">
                <a:latin typeface="Arial" panose="020B0604020202020204" pitchFamily="34" charset="0"/>
              </a:rPr>
              <a:t> </a:t>
            </a:r>
            <a:r>
              <a:rPr lang="en-US" altLang="en-US" dirty="0" err="1">
                <a:latin typeface="Arial" panose="020B0604020202020204" pitchFamily="34" charset="0"/>
              </a:rPr>
              <a:t>tăng</a:t>
            </a:r>
            <a:r>
              <a:rPr lang="en-US" altLang="en-US" dirty="0">
                <a:latin typeface="Arial" panose="020B0604020202020204" pitchFamily="34" charset="0"/>
              </a:rPr>
              <a:t> </a:t>
            </a:r>
            <a:r>
              <a:rPr lang="en-US" altLang="en-US" dirty="0" err="1">
                <a:latin typeface="Arial" panose="020B0604020202020204" pitchFamily="34" charset="0"/>
              </a:rPr>
              <a:t>từ</a:t>
            </a:r>
            <a:r>
              <a:rPr lang="en-US" altLang="en-US" dirty="0">
                <a:latin typeface="Arial" panose="020B0604020202020204" pitchFamily="34" charset="0"/>
              </a:rPr>
              <a:t> </a:t>
            </a:r>
            <a:r>
              <a:rPr lang="en-US" altLang="en-US" b="1" dirty="0">
                <a:latin typeface="Arial" panose="020B0604020202020204" pitchFamily="34" charset="0"/>
              </a:rPr>
              <a:t>58.68% → 80.29%</a:t>
            </a:r>
            <a:r>
              <a:rPr lang="en-US" altLang="en-US" dirty="0">
                <a:latin typeface="Arial" panose="020B0604020202020204" pitchFamily="34" charset="0"/>
              </a:rPr>
              <a:t> qua 5 epoch.</a:t>
            </a:r>
            <a:endParaRPr lang="en-US" altLang="en-US" dirty="0">
              <a:latin typeface="Arial" panose="020B0604020202020204" pitchFamily="34" charset="0"/>
            </a:endParaRP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r>
              <a:rPr lang="en-US" altLang="en-US" dirty="0">
                <a:latin typeface="Arial" panose="020B0604020202020204" pitchFamily="34" charset="0"/>
              </a:rPr>
              <a:t> </a:t>
            </a:r>
            <a:r>
              <a:rPr lang="en-US" altLang="en-US" dirty="0" err="1">
                <a:latin typeface="Arial" panose="020B0604020202020204" pitchFamily="34" charset="0"/>
              </a:rPr>
              <a:t>Tăng</a:t>
            </a:r>
            <a:r>
              <a:rPr lang="en-US" altLang="en-US" dirty="0">
                <a:latin typeface="Arial" panose="020B0604020202020204" pitchFamily="34" charset="0"/>
              </a:rPr>
              <a:t> </a:t>
            </a:r>
            <a:r>
              <a:rPr lang="en-US" altLang="en-US" dirty="0" err="1">
                <a:latin typeface="Arial" panose="020B0604020202020204" pitchFamily="34" charset="0"/>
              </a:rPr>
              <a:t>mạnh</a:t>
            </a:r>
            <a:r>
              <a:rPr lang="en-US" altLang="en-US" dirty="0">
                <a:latin typeface="Arial" panose="020B0604020202020204" pitchFamily="34" charset="0"/>
              </a:rPr>
              <a:t> </a:t>
            </a:r>
            <a:r>
              <a:rPr lang="en-US" altLang="en-US" dirty="0" err="1">
                <a:latin typeface="Arial" panose="020B0604020202020204" pitchFamily="34" charset="0"/>
              </a:rPr>
              <a:t>nhất</a:t>
            </a:r>
            <a:r>
              <a:rPr lang="en-US" altLang="en-US" dirty="0">
                <a:latin typeface="Arial" panose="020B0604020202020204" pitchFamily="34" charset="0"/>
              </a:rPr>
              <a:t> ở </a:t>
            </a:r>
            <a:r>
              <a:rPr lang="en-US" altLang="en-US" b="1" dirty="0">
                <a:latin typeface="Arial" panose="020B0604020202020204" pitchFamily="34" charset="0"/>
              </a:rPr>
              <a:t>epoch 1→2</a:t>
            </a:r>
            <a:r>
              <a:rPr lang="en-US" altLang="en-US" dirty="0">
                <a:latin typeface="Arial" panose="020B0604020202020204" pitchFamily="34" charset="0"/>
              </a:rPr>
              <a:t> (+12.85%), </a:t>
            </a:r>
            <a:r>
              <a:rPr lang="en-US" altLang="en-US" dirty="0" err="1">
                <a:latin typeface="Arial" panose="020B0604020202020204" pitchFamily="34" charset="0"/>
              </a:rPr>
              <a:t>sau</a:t>
            </a:r>
            <a:r>
              <a:rPr lang="en-US" altLang="en-US" dirty="0">
                <a:latin typeface="Arial" panose="020B0604020202020204" pitchFamily="34" charset="0"/>
              </a:rPr>
              <a:t> </a:t>
            </a:r>
            <a:r>
              <a:rPr lang="en-US" altLang="en-US" dirty="0" err="1">
                <a:latin typeface="Arial" panose="020B0604020202020204" pitchFamily="34" charset="0"/>
              </a:rPr>
              <a:t>đó</a:t>
            </a:r>
            <a:r>
              <a:rPr lang="en-US" altLang="en-US" dirty="0">
                <a:latin typeface="Arial" panose="020B0604020202020204" pitchFamily="34" charset="0"/>
              </a:rPr>
              <a:t> </a:t>
            </a:r>
            <a:r>
              <a:rPr lang="en-US" altLang="en-US" dirty="0" err="1">
                <a:latin typeface="Arial" panose="020B0604020202020204" pitchFamily="34" charset="0"/>
              </a:rPr>
              <a:t>chậm</a:t>
            </a:r>
            <a:r>
              <a:rPr lang="en-US" altLang="en-US" dirty="0">
                <a:latin typeface="Arial" panose="020B0604020202020204" pitchFamily="34" charset="0"/>
              </a:rPr>
              <a:t> </a:t>
            </a:r>
            <a:r>
              <a:rPr lang="en-US" altLang="en-US" dirty="0" err="1">
                <a:latin typeface="Arial" panose="020B0604020202020204" pitchFamily="34" charset="0"/>
              </a:rPr>
              <a:t>dần</a:t>
            </a:r>
            <a:r>
              <a:rPr lang="en-US" altLang="en-US" dirty="0">
                <a:latin typeface="Arial" panose="020B0604020202020204" pitchFamily="34" charset="0"/>
              </a:rPr>
              <a:t>: +5.59% → +2.44% → </a:t>
            </a:r>
            <a:r>
              <a:rPr lang="en-US" altLang="en-US" dirty="0" err="1">
                <a:latin typeface="Arial" panose="020B0604020202020204" pitchFamily="34" charset="0"/>
              </a:rPr>
              <a:t>chỉ</a:t>
            </a:r>
            <a:r>
              <a:rPr lang="en-US" altLang="en-US" dirty="0">
                <a:latin typeface="Arial" panose="020B0604020202020204" pitchFamily="34" charset="0"/>
              </a:rPr>
              <a:t> +0.73% </a:t>
            </a:r>
            <a:endParaRPr lang="en-US" altLang="en-US" dirty="0">
              <a:latin typeface="Arial" panose="020B0604020202020204" pitchFamily="34" charset="0"/>
            </a:endParaRP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r>
              <a:rPr lang="en-US" altLang="en-US" dirty="0">
                <a:latin typeface="Arial" panose="020B0604020202020204" pitchFamily="34" charset="0"/>
              </a:rPr>
              <a:t>→ </a:t>
            </a:r>
            <a:r>
              <a:rPr lang="en-US" altLang="en-US" dirty="0" err="1">
                <a:latin typeface="Arial" panose="020B0604020202020204" pitchFamily="34" charset="0"/>
              </a:rPr>
              <a:t>Mô</a:t>
            </a:r>
            <a:r>
              <a:rPr lang="en-US" altLang="en-US" dirty="0">
                <a:latin typeface="Arial" panose="020B0604020202020204" pitchFamily="34" charset="0"/>
              </a:rPr>
              <a:t> </a:t>
            </a:r>
            <a:r>
              <a:rPr lang="en-US" altLang="en-US" dirty="0" err="1">
                <a:latin typeface="Arial" panose="020B0604020202020204" pitchFamily="34" charset="0"/>
              </a:rPr>
              <a:t>hình</a:t>
            </a:r>
            <a:r>
              <a:rPr lang="en-US" altLang="en-US" dirty="0">
                <a:latin typeface="Arial" panose="020B0604020202020204" pitchFamily="34" charset="0"/>
              </a:rPr>
              <a:t> </a:t>
            </a:r>
            <a:r>
              <a:rPr lang="en-US" altLang="en-US" dirty="0" err="1">
                <a:latin typeface="Arial" panose="020B0604020202020204" pitchFamily="34" charset="0"/>
              </a:rPr>
              <a:t>học</a:t>
            </a:r>
            <a:r>
              <a:rPr lang="en-US" altLang="en-US" dirty="0">
                <a:latin typeface="Arial" panose="020B0604020202020204" pitchFamily="34" charset="0"/>
              </a:rPr>
              <a:t> </a:t>
            </a:r>
            <a:r>
              <a:rPr lang="en-US" altLang="en-US" dirty="0" err="1">
                <a:latin typeface="Arial" panose="020B0604020202020204" pitchFamily="34" charset="0"/>
              </a:rPr>
              <a:t>nhanh</a:t>
            </a:r>
            <a:r>
              <a:rPr lang="en-US" altLang="en-US" dirty="0">
                <a:latin typeface="Arial" panose="020B0604020202020204" pitchFamily="34" charset="0"/>
              </a:rPr>
              <a:t> ở </a:t>
            </a:r>
            <a:r>
              <a:rPr lang="en-US" altLang="en-US" dirty="0" err="1">
                <a:latin typeface="Arial" panose="020B0604020202020204" pitchFamily="34" charset="0"/>
              </a:rPr>
              <a:t>đầu</a:t>
            </a:r>
            <a:r>
              <a:rPr lang="en-US" altLang="en-US" dirty="0">
                <a:latin typeface="Arial" panose="020B0604020202020204" pitchFamily="34" charset="0"/>
              </a:rPr>
              <a:t>, </a:t>
            </a:r>
            <a:r>
              <a:rPr lang="en-US" altLang="en-US" dirty="0" err="1">
                <a:latin typeface="Arial" panose="020B0604020202020204" pitchFamily="34" charset="0"/>
              </a:rPr>
              <a:t>nhưng</a:t>
            </a:r>
            <a:r>
              <a:rPr lang="en-US" altLang="en-US" dirty="0">
                <a:latin typeface="Arial" panose="020B0604020202020204" pitchFamily="34" charset="0"/>
              </a:rPr>
              <a:t> </a:t>
            </a:r>
            <a:r>
              <a:rPr lang="en-US" altLang="en-US" b="1" dirty="0" err="1">
                <a:latin typeface="Arial" panose="020B0604020202020204" pitchFamily="34" charset="0"/>
              </a:rPr>
              <a:t>bắt</a:t>
            </a:r>
            <a:r>
              <a:rPr lang="en-US" altLang="en-US" b="1" dirty="0">
                <a:latin typeface="Arial" panose="020B0604020202020204" pitchFamily="34" charset="0"/>
              </a:rPr>
              <a:t> </a:t>
            </a:r>
            <a:r>
              <a:rPr lang="en-US" altLang="en-US" b="1" dirty="0" err="1">
                <a:latin typeface="Arial" panose="020B0604020202020204" pitchFamily="34" charset="0"/>
              </a:rPr>
              <a:t>đầu</a:t>
            </a:r>
            <a:r>
              <a:rPr lang="en-US" altLang="en-US" b="1" dirty="0">
                <a:latin typeface="Arial" panose="020B0604020202020204" pitchFamily="34" charset="0"/>
              </a:rPr>
              <a:t> </a:t>
            </a:r>
            <a:r>
              <a:rPr lang="en-US" altLang="en-US" b="1" dirty="0" err="1">
                <a:latin typeface="Arial" panose="020B0604020202020204" pitchFamily="34" charset="0"/>
              </a:rPr>
              <a:t>bão</a:t>
            </a:r>
            <a:r>
              <a:rPr lang="en-US" altLang="en-US" b="1" dirty="0">
                <a:latin typeface="Arial" panose="020B0604020202020204" pitchFamily="34" charset="0"/>
              </a:rPr>
              <a:t> </a:t>
            </a:r>
            <a:r>
              <a:rPr lang="en-US" altLang="en-US" b="1" dirty="0" err="1">
                <a:latin typeface="Arial" panose="020B0604020202020204" pitchFamily="34" charset="0"/>
              </a:rPr>
              <a:t>hòa</a:t>
            </a:r>
            <a:r>
              <a:rPr lang="en-US" altLang="en-US" dirty="0">
                <a:latin typeface="Arial" panose="020B0604020202020204" pitchFamily="34" charset="0"/>
              </a:rPr>
              <a:t> </a:t>
            </a:r>
            <a:r>
              <a:rPr lang="en-US" altLang="en-US" dirty="0" err="1">
                <a:latin typeface="Arial" panose="020B0604020202020204" pitchFamily="34" charset="0"/>
              </a:rPr>
              <a:t>từ</a:t>
            </a:r>
            <a:r>
              <a:rPr lang="en-US" altLang="en-US" dirty="0">
                <a:latin typeface="Arial" panose="020B0604020202020204" pitchFamily="34" charset="0"/>
              </a:rPr>
              <a:t> epoch 4.</a:t>
            </a:r>
            <a:endParaRPr lang="en-US" altLang="en-US" dirty="0">
              <a:latin typeface="Arial" panose="020B0604020202020204" pitchFamily="34" charset="0"/>
            </a:endParaRP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r>
              <a:rPr lang="en-US" altLang="en-US" dirty="0">
                <a:latin typeface="Arial" panose="020B0604020202020204" pitchFamily="34" charset="0"/>
              </a:rPr>
              <a:t>Nguyên </a:t>
            </a:r>
            <a:r>
              <a:rPr lang="en-US" altLang="en-US" dirty="0" err="1">
                <a:latin typeface="Arial" panose="020B0604020202020204" pitchFamily="34" charset="0"/>
              </a:rPr>
              <a:t>nhân</a:t>
            </a:r>
            <a:r>
              <a:rPr lang="en-US" altLang="en-US" dirty="0">
                <a:latin typeface="Arial" panose="020B0604020202020204" pitchFamily="34" charset="0"/>
              </a:rPr>
              <a:t>:</a:t>
            </a:r>
            <a:endParaRPr lang="en-US" altLang="en-US" dirty="0">
              <a:latin typeface="Arial" panose="020B0604020202020204" pitchFamily="34" charset="0"/>
            </a:endParaRPr>
          </a:p>
          <a:p>
            <a:pPr marL="742950" lvl="1" indent="-285750" eaLnBrk="0" fontAlgn="base" hangingPunct="0">
              <a:spcBef>
                <a:spcPct val="0"/>
              </a:spcBef>
              <a:spcAft>
                <a:spcPct val="0"/>
              </a:spcAft>
              <a:buFont typeface="Courier New" panose="02070309020205020404" pitchFamily="49" charset="0"/>
              <a:buChar char="o"/>
            </a:pPr>
            <a:r>
              <a:rPr lang="en-US" altLang="en-US" dirty="0" err="1">
                <a:latin typeface="Arial" panose="020B0604020202020204" pitchFamily="34" charset="0"/>
              </a:rPr>
              <a:t>Số</a:t>
            </a:r>
            <a:r>
              <a:rPr lang="en-US" altLang="en-US" dirty="0">
                <a:latin typeface="Arial" panose="020B0604020202020204" pitchFamily="34" charset="0"/>
              </a:rPr>
              <a:t> epoch </a:t>
            </a:r>
            <a:r>
              <a:rPr lang="en-US" altLang="en-US" dirty="0" err="1">
                <a:latin typeface="Arial" panose="020B0604020202020204" pitchFamily="34" charset="0"/>
              </a:rPr>
              <a:t>còn</a:t>
            </a:r>
            <a:r>
              <a:rPr lang="en-US" altLang="en-US" dirty="0">
                <a:latin typeface="Arial" panose="020B0604020202020204" pitchFamily="34" charset="0"/>
              </a:rPr>
              <a:t> </a:t>
            </a:r>
            <a:r>
              <a:rPr lang="en-US" altLang="en-US" dirty="0" err="1">
                <a:latin typeface="Arial" panose="020B0604020202020204" pitchFamily="34" charset="0"/>
              </a:rPr>
              <a:t>ít</a:t>
            </a:r>
            <a:endParaRPr lang="en-US" altLang="en-US" dirty="0">
              <a:latin typeface="Arial" panose="020B0604020202020204" pitchFamily="34" charset="0"/>
            </a:endParaRPr>
          </a:p>
          <a:p>
            <a:pPr marL="742950" lvl="1" indent="-285750" eaLnBrk="0" fontAlgn="base" hangingPunct="0">
              <a:spcBef>
                <a:spcPct val="0"/>
              </a:spcBef>
              <a:spcAft>
                <a:spcPct val="0"/>
              </a:spcAft>
              <a:buFont typeface="Courier New" panose="02070309020205020404" pitchFamily="49" charset="0"/>
              <a:buChar char="o"/>
            </a:pPr>
            <a:r>
              <a:rPr lang="en-US" altLang="en-US" dirty="0" err="1">
                <a:latin typeface="Arial" panose="020B0604020202020204" pitchFamily="34" charset="0"/>
              </a:rPr>
              <a:t>Không</a:t>
            </a:r>
            <a:r>
              <a:rPr lang="en-US" altLang="en-US" dirty="0">
                <a:latin typeface="Arial" panose="020B0604020202020204" pitchFamily="34" charset="0"/>
              </a:rPr>
              <a:t> </a:t>
            </a:r>
            <a:r>
              <a:rPr lang="en-US" altLang="en-US" dirty="0" err="1">
                <a:latin typeface="Arial" panose="020B0604020202020204" pitchFamily="34" charset="0"/>
              </a:rPr>
              <a:t>gian</a:t>
            </a:r>
            <a:r>
              <a:rPr lang="en-US" altLang="en-US" dirty="0">
                <a:latin typeface="Arial" panose="020B0604020202020204" pitchFamily="34" charset="0"/>
              </a:rPr>
              <a:t> </a:t>
            </a:r>
            <a:r>
              <a:rPr lang="en-US" altLang="en-US" dirty="0" err="1">
                <a:latin typeface="Arial" panose="020B0604020202020204" pitchFamily="34" charset="0"/>
              </a:rPr>
              <a:t>nhãn</a:t>
            </a:r>
            <a:r>
              <a:rPr lang="en-US" altLang="en-US" dirty="0">
                <a:latin typeface="Arial" panose="020B0604020202020204" pitchFamily="34" charset="0"/>
              </a:rPr>
              <a:t> </a:t>
            </a:r>
            <a:r>
              <a:rPr lang="en-US" altLang="en-US" dirty="0" err="1">
                <a:latin typeface="Arial" panose="020B0604020202020204" pitchFamily="34" charset="0"/>
              </a:rPr>
              <a:t>giới</a:t>
            </a:r>
            <a:r>
              <a:rPr lang="en-US" altLang="en-US" dirty="0">
                <a:latin typeface="Arial" panose="020B0604020202020204" pitchFamily="34" charset="0"/>
              </a:rPr>
              <a:t> </a:t>
            </a:r>
            <a:r>
              <a:rPr lang="en-US" altLang="en-US" dirty="0" err="1">
                <a:latin typeface="Arial" panose="020B0604020202020204" pitchFamily="34" charset="0"/>
              </a:rPr>
              <a:t>hạn</a:t>
            </a:r>
            <a:r>
              <a:rPr lang="en-US" altLang="en-US" dirty="0">
                <a:latin typeface="Arial" panose="020B0604020202020204" pitchFamily="34" charset="0"/>
              </a:rPr>
              <a:t> (1.000 </a:t>
            </a:r>
            <a:r>
              <a:rPr lang="en-US" altLang="en-US" dirty="0" err="1">
                <a:latin typeface="Arial" panose="020B0604020202020204" pitchFamily="34" charset="0"/>
              </a:rPr>
              <a:t>nhãn</a:t>
            </a:r>
            <a:r>
              <a:rPr lang="en-US" altLang="en-US" dirty="0">
                <a:latin typeface="Arial" panose="020B0604020202020204" pitchFamily="34" charset="0"/>
              </a:rPr>
              <a:t>)</a:t>
            </a:r>
            <a:endParaRPr lang="en-US" altLang="en-US" dirty="0">
              <a:latin typeface="Arial" panose="020B0604020202020204" pitchFamily="34" charset="0"/>
            </a:endParaRPr>
          </a:p>
          <a:p>
            <a:pPr marL="742950" lvl="1" indent="-285750" eaLnBrk="0" fontAlgn="base" hangingPunct="0">
              <a:spcBef>
                <a:spcPct val="0"/>
              </a:spcBef>
              <a:spcAft>
                <a:spcPct val="0"/>
              </a:spcAft>
              <a:buFont typeface="Courier New" panose="02070309020205020404" pitchFamily="49" charset="0"/>
              <a:buChar char="o"/>
            </a:pPr>
            <a:r>
              <a:rPr lang="en-US" altLang="en-US" dirty="0" err="1">
                <a:latin typeface="Arial" panose="020B0604020202020204" pitchFamily="34" charset="0"/>
              </a:rPr>
              <a:t>Nhãn</a:t>
            </a:r>
            <a:r>
              <a:rPr lang="en-US" altLang="en-US" dirty="0">
                <a:latin typeface="Arial" panose="020B0604020202020204" pitchFamily="34" charset="0"/>
              </a:rPr>
              <a:t> </a:t>
            </a:r>
            <a:r>
              <a:rPr lang="en-US" altLang="en-US" dirty="0" err="1">
                <a:latin typeface="Arial" panose="020B0604020202020204" pitchFamily="34" charset="0"/>
              </a:rPr>
              <a:t>hiếm</a:t>
            </a:r>
            <a:r>
              <a:rPr lang="en-US" altLang="en-US" dirty="0">
                <a:latin typeface="Arial" panose="020B0604020202020204" pitchFamily="34" charset="0"/>
              </a:rPr>
              <a:t> </a:t>
            </a:r>
            <a:r>
              <a:rPr lang="en-US" altLang="en-US" dirty="0" err="1">
                <a:latin typeface="Arial" panose="020B0604020202020204" pitchFamily="34" charset="0"/>
              </a:rPr>
              <a:t>khó</a:t>
            </a:r>
            <a:r>
              <a:rPr lang="en-US" altLang="en-US" dirty="0">
                <a:latin typeface="Arial" panose="020B0604020202020204" pitchFamily="34" charset="0"/>
              </a:rPr>
              <a:t> </a:t>
            </a:r>
            <a:r>
              <a:rPr lang="en-US" altLang="en-US" dirty="0" err="1">
                <a:latin typeface="Arial" panose="020B0604020202020204" pitchFamily="34" charset="0"/>
              </a:rPr>
              <a:t>học</a:t>
            </a:r>
            <a:r>
              <a:rPr lang="en-US" altLang="en-US" dirty="0">
                <a:latin typeface="Arial" panose="020B0604020202020204" pitchFamily="34" charset="0"/>
              </a:rPr>
              <a:t> </a:t>
            </a:r>
            <a:r>
              <a:rPr lang="en-US" altLang="en-US" dirty="0" err="1">
                <a:latin typeface="Arial" panose="020B0604020202020204" pitchFamily="34" charset="0"/>
              </a:rPr>
              <a:t>được</a:t>
            </a:r>
            <a:endParaRPr lang="en-US" altLang="en-US" dirty="0">
              <a:latin typeface="Arial" panose="020B0604020202020204" pitchFamily="34" charset="0"/>
            </a:endParaRP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6864" y="72518"/>
            <a:ext cx="8297380" cy="1326514"/>
          </a:xfrm>
        </p:spPr>
        <p:txBody>
          <a:bodyPr/>
          <a:lstStyle/>
          <a:p>
            <a:pPr algn="ctr"/>
            <a:r>
              <a:rPr lang="en-US" dirty="0" err="1"/>
              <a:t>Kết</a:t>
            </a:r>
            <a:r>
              <a:rPr lang="en-US" dirty="0"/>
              <a:t> </a:t>
            </a:r>
            <a:r>
              <a:rPr lang="en-US" dirty="0" err="1"/>
              <a:t>quả</a:t>
            </a:r>
            <a:r>
              <a:rPr lang="en-US" dirty="0"/>
              <a:t> </a:t>
            </a:r>
            <a:r>
              <a:rPr lang="en-US" dirty="0" err="1"/>
              <a:t>khi</a:t>
            </a:r>
            <a:r>
              <a:rPr lang="en-US" dirty="0"/>
              <a:t> test demo</a:t>
            </a:r>
            <a:endParaRPr lang="en-US" dirty="0"/>
          </a:p>
        </p:txBody>
      </p:sp>
      <p:sp>
        <p:nvSpPr>
          <p:cNvPr id="4" name="Slide Number Placeholder 3"/>
          <p:cNvSpPr>
            <a:spLocks noGrp="1"/>
          </p:cNvSpPr>
          <p:nvPr>
            <p:ph type="sldNum" sz="quarter" idx="12"/>
          </p:nvPr>
        </p:nvSpPr>
        <p:spPr/>
        <p:txBody>
          <a:bodyPr/>
          <a:lstStyle/>
          <a:p>
            <a:fld id="{B5CEABB6-07DC-46E8-9B57-56EC44A396E5}" type="slidenum">
              <a:rPr lang="en-US" smtClean="0"/>
            </a:fld>
            <a:endParaRPr lang="en-US" dirty="0"/>
          </a:p>
        </p:txBody>
      </p:sp>
      <p:pic>
        <p:nvPicPr>
          <p:cNvPr id="6" name="Picture 5"/>
          <p:cNvPicPr>
            <a:picLocks noChangeAspect="1"/>
          </p:cNvPicPr>
          <p:nvPr/>
        </p:nvPicPr>
        <p:blipFill>
          <a:blip r:embed="rId1"/>
          <a:stretch>
            <a:fillRect/>
          </a:stretch>
        </p:blipFill>
        <p:spPr>
          <a:xfrm>
            <a:off x="766534" y="1399032"/>
            <a:ext cx="3267531" cy="3448531"/>
          </a:xfrm>
          <a:prstGeom prst="rect">
            <a:avLst/>
          </a:prstGeom>
        </p:spPr>
      </p:pic>
      <p:pic>
        <p:nvPicPr>
          <p:cNvPr id="8" name="Picture 7"/>
          <p:cNvPicPr>
            <a:picLocks noChangeAspect="1"/>
          </p:cNvPicPr>
          <p:nvPr/>
        </p:nvPicPr>
        <p:blipFill>
          <a:blip r:embed="rId2"/>
          <a:stretch>
            <a:fillRect/>
          </a:stretch>
        </p:blipFill>
        <p:spPr>
          <a:xfrm>
            <a:off x="4251092" y="1785540"/>
            <a:ext cx="3334215" cy="3010320"/>
          </a:xfrm>
          <a:prstGeom prst="rect">
            <a:avLst/>
          </a:prstGeom>
        </p:spPr>
      </p:pic>
      <p:pic>
        <p:nvPicPr>
          <p:cNvPr id="10" name="Picture 9"/>
          <p:cNvPicPr>
            <a:picLocks noChangeAspect="1"/>
          </p:cNvPicPr>
          <p:nvPr/>
        </p:nvPicPr>
        <p:blipFill>
          <a:blip r:embed="rId3"/>
          <a:stretch>
            <a:fillRect/>
          </a:stretch>
        </p:blipFill>
        <p:spPr>
          <a:xfrm>
            <a:off x="7729250" y="1761724"/>
            <a:ext cx="3696216" cy="3057952"/>
          </a:xfrm>
          <a:prstGeom prst="rect">
            <a:avLst/>
          </a:prstGeom>
        </p:spPr>
      </p:pic>
      <p:sp>
        <p:nvSpPr>
          <p:cNvPr id="11" name="TextBox 10"/>
          <p:cNvSpPr txBox="1"/>
          <p:nvPr/>
        </p:nvSpPr>
        <p:spPr>
          <a:xfrm>
            <a:off x="3581400" y="5234071"/>
            <a:ext cx="4935220" cy="369332"/>
          </a:xfrm>
          <a:prstGeom prst="rect">
            <a:avLst/>
          </a:prstGeom>
          <a:noFill/>
        </p:spPr>
        <p:txBody>
          <a:bodyPr wrap="square" rtlCol="0">
            <a:spAutoFit/>
          </a:bodyPr>
          <a:lstStyle/>
          <a:p>
            <a:r>
              <a:rPr lang="en-US" i="1" dirty="0" err="1"/>
              <a:t>Kết</a:t>
            </a:r>
            <a:r>
              <a:rPr lang="en-US" i="1" dirty="0"/>
              <a:t> </a:t>
            </a:r>
            <a:r>
              <a:rPr lang="en-US" i="1" dirty="0" err="1"/>
              <a:t>quả</a:t>
            </a:r>
            <a:r>
              <a:rPr lang="en-US" i="1" dirty="0"/>
              <a:t> </a:t>
            </a:r>
            <a:r>
              <a:rPr lang="en-US" i="1" dirty="0" err="1"/>
              <a:t>khi</a:t>
            </a:r>
            <a:r>
              <a:rPr lang="en-US" i="1" dirty="0"/>
              <a:t> test </a:t>
            </a:r>
            <a:r>
              <a:rPr lang="en-US" i="1" dirty="0" err="1"/>
              <a:t>cùng</a:t>
            </a:r>
            <a:r>
              <a:rPr lang="en-US" i="1" dirty="0"/>
              <a:t> 1 </a:t>
            </a:r>
            <a:r>
              <a:rPr lang="en-US" i="1" dirty="0" err="1"/>
              <a:t>ảnh</a:t>
            </a:r>
            <a:r>
              <a:rPr lang="en-US" i="1" dirty="0"/>
              <a:t> </a:t>
            </a:r>
            <a:r>
              <a:rPr lang="en-US" i="1" dirty="0" err="1"/>
              <a:t>có</a:t>
            </a:r>
            <a:r>
              <a:rPr lang="en-US" i="1" dirty="0"/>
              <a:t> image ‘128669’</a:t>
            </a:r>
            <a:endParaRPr lang="en-US" i="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Nhận</a:t>
            </a:r>
            <a:r>
              <a:rPr lang="en-US" dirty="0"/>
              <a:t> </a:t>
            </a:r>
            <a:r>
              <a:rPr lang="en-US" dirty="0" err="1"/>
              <a:t>xét</a:t>
            </a:r>
            <a:r>
              <a:rPr lang="en-US" dirty="0"/>
              <a:t> </a:t>
            </a:r>
            <a:r>
              <a:rPr lang="en-US" dirty="0" err="1"/>
              <a:t>về</a:t>
            </a:r>
            <a:r>
              <a:rPr lang="en-US" dirty="0"/>
              <a:t> </a:t>
            </a:r>
            <a:r>
              <a:rPr lang="en-US" dirty="0" err="1"/>
              <a:t>kết</a:t>
            </a:r>
            <a:r>
              <a:rPr lang="en-US" dirty="0"/>
              <a:t> </a:t>
            </a:r>
            <a:r>
              <a:rPr lang="en-US" dirty="0" err="1"/>
              <a:t>quả</a:t>
            </a:r>
            <a:r>
              <a:rPr lang="en-US" dirty="0"/>
              <a:t> demo</a:t>
            </a:r>
            <a:endParaRPr lang="en-US" dirty="0"/>
          </a:p>
        </p:txBody>
      </p:sp>
      <p:sp>
        <p:nvSpPr>
          <p:cNvPr id="5" name="Rectangle 1"/>
          <p:cNvSpPr>
            <a:spLocks noGrp="1" noChangeArrowheads="1"/>
          </p:cNvSpPr>
          <p:nvPr>
            <p:ph type="body" sz="quarter" idx="13"/>
          </p:nvPr>
        </p:nvSpPr>
        <p:spPr bwMode="auto">
          <a:xfrm>
            <a:off x="414889" y="1773026"/>
            <a:ext cx="925372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 Hiệu </a:t>
            </a:r>
            <a:r>
              <a:rPr kumimoji="0" lang="en-US" altLang="en-US" sz="1800" b="1" i="0" u="none" strike="noStrike" cap="none" normalizeH="0" baseline="0" dirty="0" err="1">
                <a:ln>
                  <a:noFill/>
                </a:ln>
                <a:solidFill>
                  <a:schemeClr val="tx1"/>
                </a:solidFill>
                <a:effectLst/>
                <a:latin typeface="Arial" panose="020B0604020202020204" pitchFamily="34" charset="0"/>
              </a:rPr>
              <a:t>suất</a:t>
            </a:r>
            <a:r>
              <a:rPr kumimoji="0" lang="en-US" altLang="en-US" sz="1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571500"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Đúng</a:t>
            </a:r>
            <a:r>
              <a:rPr kumimoji="0" lang="en-US" altLang="en-US" sz="1800" b="0" i="0" u="none" strike="noStrike" cap="none" normalizeH="0" baseline="0" dirty="0">
                <a:ln>
                  <a:noFill/>
                </a:ln>
                <a:solidFill>
                  <a:schemeClr val="tx1"/>
                </a:solidFill>
                <a:effectLst/>
                <a:latin typeface="Arial" panose="020B0604020202020204" pitchFamily="34" charset="0"/>
              </a:rPr>
              <a:t>: "Con </a:t>
            </a:r>
            <a:r>
              <a:rPr kumimoji="0" lang="en-US" altLang="en-US" sz="1800" b="0" i="0" u="none" strike="noStrike" cap="none" normalizeH="0" baseline="0" dirty="0" err="1">
                <a:ln>
                  <a:noFill/>
                </a:ln>
                <a:solidFill>
                  <a:schemeClr val="tx1"/>
                </a:solidFill>
                <a:effectLst/>
                <a:latin typeface="Arial" panose="020B0604020202020204" pitchFamily="34" charset="0"/>
              </a:rPr>
              <a:t>thuyền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có</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màu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gì</a:t>
            </a:r>
            <a:r>
              <a:rPr kumimoji="0" lang="en-US" altLang="en-US" sz="1800" b="0" i="0" u="none" strike="noStrike" cap="none" normalizeH="0" baseline="0" dirty="0">
                <a:ln>
                  <a:noFill/>
                </a:ln>
                <a:solidFill>
                  <a:schemeClr val="tx1"/>
                </a:solidFill>
                <a:effectLst/>
                <a:latin typeface="Arial" panose="020B0604020202020204" pitchFamily="34" charset="0"/>
              </a:rPr>
              <a:t>?" → "</a:t>
            </a:r>
            <a:r>
              <a:rPr kumimoji="0" lang="en-US" altLang="en-US" sz="1800" b="0" i="0" u="none" strike="noStrike" cap="none" normalizeH="0" baseline="0" dirty="0" err="1">
                <a:ln>
                  <a:noFill/>
                </a:ln>
                <a:solidFill>
                  <a:schemeClr val="tx1"/>
                </a:solidFill>
                <a:effectLst/>
                <a:latin typeface="Arial" panose="020B0604020202020204" pitchFamily="34" charset="0"/>
              </a:rPr>
              <a:t>Trắng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Ảnh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có</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mặt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trời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không</a:t>
            </a:r>
            <a:r>
              <a:rPr kumimoji="0" lang="en-US" altLang="en-US" sz="1800" b="0" i="0" u="none" strike="noStrike" cap="none" normalizeH="0" baseline="0" dirty="0">
                <a:ln>
                  <a:noFill/>
                </a:ln>
                <a:solidFill>
                  <a:schemeClr val="tx1"/>
                </a:solidFill>
                <a:effectLst/>
                <a:latin typeface="Arial" panose="020B0604020202020204" pitchFamily="34" charset="0"/>
              </a:rPr>
              <a:t>?" → "</a:t>
            </a:r>
            <a:r>
              <a:rPr kumimoji="0" lang="en-US" altLang="en-US" sz="1800" b="0" i="0" u="none" strike="noStrike" cap="none" normalizeH="0" baseline="0" dirty="0" err="1">
                <a:ln>
                  <a:noFill/>
                </a:ln>
                <a:solidFill>
                  <a:schemeClr val="tx1"/>
                </a:solidFill>
                <a:effectLst/>
                <a:latin typeface="Arial" panose="020B0604020202020204" pitchFamily="34" charset="0"/>
              </a:rPr>
              <a:t>Không</a:t>
            </a:r>
            <a:r>
              <a:rPr kumimoji="0" lang="en-US" altLang="en-US" sz="1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571500"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 Sai: “</a:t>
            </a:r>
            <a:r>
              <a:rPr kumimoji="0" lang="en-US" altLang="en-US" sz="1800" b="0" i="0" u="none" strike="noStrike" cap="none" normalizeH="0" baseline="0" dirty="0" err="1">
                <a:ln>
                  <a:noFill/>
                </a:ln>
                <a:solidFill>
                  <a:schemeClr val="tx1"/>
                </a:solidFill>
                <a:effectLst/>
                <a:latin typeface="Arial" panose="020B0604020202020204" pitchFamily="34" charset="0"/>
              </a:rPr>
              <a:t>Dây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góc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trái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dưới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có</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màu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gì</a:t>
            </a:r>
            <a:r>
              <a:rPr kumimoji="0" lang="en-US" altLang="en-US" sz="1800" b="0" i="0" u="none" strike="noStrike" cap="none" normalizeH="0" baseline="0" dirty="0">
                <a:ln>
                  <a:noFill/>
                </a:ln>
                <a:solidFill>
                  <a:schemeClr val="tx1"/>
                </a:solidFill>
                <a:effectLst/>
                <a:latin typeface="Arial" panose="020B0604020202020204" pitchFamily="34" charset="0"/>
              </a:rPr>
              <a:t>?" → “</a:t>
            </a:r>
            <a:r>
              <a:rPr kumimoji="0" lang="en-US" altLang="en-US" sz="1800" b="0" i="0" u="none" strike="noStrike" cap="none" normalizeH="0" baseline="0" dirty="0" err="1">
                <a:ln>
                  <a:noFill/>
                </a:ln>
                <a:solidFill>
                  <a:schemeClr val="tx1"/>
                </a:solidFill>
                <a:effectLst/>
                <a:latin typeface="Arial" panose="020B0604020202020204" pitchFamily="34" charset="0"/>
              </a:rPr>
              <a:t>màu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xanh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lá</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trong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hình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màu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xanh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lá</a:t>
            </a:r>
            <a:r>
              <a:rPr kumimoji="0" lang="en-US" altLang="en-US" sz="1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571500" lvl="1" indent="0" eaLnBrk="0" fontAlgn="base" hangingPunct="0">
              <a:lnSpc>
                <a:spcPct val="100000"/>
              </a:lnSpc>
              <a:spcBef>
                <a:spcPct val="0"/>
              </a:spcBef>
              <a:spcAft>
                <a:spcPct val="0"/>
              </a:spcAft>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 Điểm </a:t>
            </a:r>
            <a:r>
              <a:rPr kumimoji="0" lang="en-US" altLang="en-US" sz="1800" b="1" i="0" u="none" strike="noStrike" cap="none" normalizeH="0" baseline="0" dirty="0" err="1">
                <a:ln>
                  <a:noFill/>
                </a:ln>
                <a:solidFill>
                  <a:schemeClr val="tx1"/>
                </a:solidFill>
                <a:effectLst/>
                <a:latin typeface="Arial" panose="020B0604020202020204" pitchFamily="34" charset="0"/>
              </a:rPr>
              <a:t>mạnh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Nhận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diện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tốt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màu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sắc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sự</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vắng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mặt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của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đối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tượng</a:t>
            </a:r>
            <a:r>
              <a:rPr kumimoji="0" lang="en-US" altLang="en-US" sz="1800" b="0" i="0" u="none" strike="noStrike" cap="none" normalizeH="0" baseline="0" dirty="0">
                <a:ln>
                  <a:noFill/>
                </a:ln>
                <a:solidFill>
                  <a:schemeClr val="tx1"/>
                </a:solidFill>
                <a:effectLst/>
                <a:latin typeface="Arial" panose="020B0604020202020204" pitchFamily="34" charset="0"/>
              </a:rPr>
              <a:t> (ResNet50 + </a:t>
            </a:r>
            <a:r>
              <a:rPr kumimoji="0" lang="en-US" altLang="en-US" sz="1800" b="0" i="0" u="none" strike="noStrike" cap="none" normalizeH="0" baseline="0" dirty="0" err="1">
                <a:ln>
                  <a:noFill/>
                </a:ln>
                <a:solidFill>
                  <a:schemeClr val="tx1"/>
                </a:solidFill>
                <a:effectLst/>
                <a:latin typeface="Arial" panose="020B0604020202020204" pitchFamily="34" charset="0"/>
              </a:rPr>
              <a:t>PhoBERT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hiệu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quả</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với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câu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hỏi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đơn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giản</a:t>
            </a:r>
            <a:r>
              <a:rPr kumimoji="0" lang="en-US" altLang="en-US" sz="1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Hạn</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chế</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xử</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lý</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tốt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đối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tượng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tồn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tại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câu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hỏi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rõ</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ràng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gây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nhầm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lẫn</a:t>
            </a:r>
            <a:r>
              <a:rPr kumimoji="0" lang="en-US" altLang="en-US" sz="1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err="1">
                <a:ln>
                  <a:noFill/>
                </a:ln>
                <a:solidFill>
                  <a:schemeClr val="tx1"/>
                </a:solidFill>
                <a:effectLst/>
                <a:latin typeface="Arial" panose="020B0604020202020204" pitchFamily="34" charset="0"/>
              </a:rPr>
              <a:t>Đề</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xuất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Bổ</a:t>
            </a:r>
            <a:r>
              <a:rPr kumimoji="0" lang="en-US" altLang="en-US" sz="1800" b="0" i="0" u="none" strike="noStrike" cap="none" normalizeH="0" baseline="0" dirty="0">
                <a:ln>
                  <a:noFill/>
                </a:ln>
                <a:solidFill>
                  <a:schemeClr val="tx1"/>
                </a:solidFill>
                <a:effectLst/>
                <a:latin typeface="Arial" panose="020B0604020202020204" pitchFamily="34" charset="0"/>
              </a:rPr>
              <a:t> sung </a:t>
            </a:r>
            <a:r>
              <a:rPr kumimoji="0" lang="en-US" altLang="en-US" sz="1800" b="0" i="0" u="none" strike="noStrike" cap="none" normalizeH="0" baseline="0" dirty="0" err="1">
                <a:ln>
                  <a:noFill/>
                </a:ln>
                <a:solidFill>
                  <a:schemeClr val="tx1"/>
                </a:solidFill>
                <a:effectLst/>
                <a:latin typeface="Arial" panose="020B0604020202020204" pitchFamily="34" charset="0"/>
              </a:rPr>
              <a:t>dữ</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liệu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với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trường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hợp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có</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tinh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chỉnh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Multihead</a:t>
            </a:r>
            <a:r>
              <a:rPr kumimoji="0" lang="en-US" altLang="en-US" sz="1800" b="0" i="0" u="none" strike="noStrike" cap="none" normalizeH="0" baseline="0" dirty="0">
                <a:ln>
                  <a:noFill/>
                </a:ln>
                <a:solidFill>
                  <a:schemeClr val="tx1"/>
                </a:solidFill>
                <a:effectLst/>
                <a:latin typeface="Arial" panose="020B0604020202020204" pitchFamily="34" charset="0"/>
              </a:rPr>
              <a:t> Attention; </a:t>
            </a:r>
            <a:r>
              <a:rPr kumimoji="0" lang="en-US" altLang="en-US" sz="1800" b="0" i="0" u="none" strike="noStrike" cap="none" normalizeH="0" baseline="0" dirty="0" err="1">
                <a:ln>
                  <a:noFill/>
                </a:ln>
                <a:solidFill>
                  <a:schemeClr val="tx1"/>
                </a:solidFill>
                <a:effectLst/>
                <a:latin typeface="Arial" panose="020B0604020202020204" pitchFamily="34" charset="0"/>
              </a:rPr>
              <a:t>thêm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cơ</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chế</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xác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định</a:t>
            </a:r>
            <a:r>
              <a:rPr kumimoji="0" lang="en-US" altLang="en-US" sz="1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Kết</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luận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Mô</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hình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khả</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nhưng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cần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cải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thiện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để</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xử</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lý</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câu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hỏi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phức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tạp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rõ</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ràng</a:t>
            </a:r>
            <a:r>
              <a:rPr kumimoji="0" lang="en-US" altLang="en-US" sz="1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quá</a:t>
            </a:r>
            <a:r>
              <a:rPr lang="en-US" dirty="0"/>
              <a:t> </a:t>
            </a:r>
            <a:r>
              <a:rPr lang="en-US" dirty="0" err="1"/>
              <a:t>trình</a:t>
            </a:r>
            <a:r>
              <a:rPr lang="en-US" dirty="0"/>
              <a:t> train</a:t>
            </a:r>
            <a:endParaRPr lang="en-US" dirty="0"/>
          </a:p>
        </p:txBody>
      </p:sp>
      <p:sp>
        <p:nvSpPr>
          <p:cNvPr id="4" name="Slide Number Placeholder 3"/>
          <p:cNvSpPr>
            <a:spLocks noGrp="1"/>
          </p:cNvSpPr>
          <p:nvPr>
            <p:ph type="sldNum" sz="quarter" idx="12"/>
          </p:nvPr>
        </p:nvSpPr>
        <p:spPr/>
        <p:txBody>
          <a:bodyPr/>
          <a:lstStyle/>
          <a:p>
            <a:fld id="{B5CEABB6-07DC-46E8-9B57-56EC44A396E5}" type="slidenum">
              <a:rPr lang="en-US" smtClean="0"/>
            </a:fld>
            <a:endParaRPr lang="en-US" dirty="0"/>
          </a:p>
        </p:txBody>
      </p:sp>
      <p:pic>
        <p:nvPicPr>
          <p:cNvPr id="6" name="Picture 5"/>
          <p:cNvPicPr>
            <a:picLocks noChangeAspect="1"/>
          </p:cNvPicPr>
          <p:nvPr/>
        </p:nvPicPr>
        <p:blipFill>
          <a:blip r:embed="rId1"/>
          <a:stretch>
            <a:fillRect/>
          </a:stretch>
        </p:blipFill>
        <p:spPr>
          <a:xfrm>
            <a:off x="756423" y="1862877"/>
            <a:ext cx="5029200" cy="3343275"/>
          </a:xfrm>
          <a:prstGeom prst="rect">
            <a:avLst/>
          </a:prstGeom>
        </p:spPr>
      </p:pic>
      <p:pic>
        <p:nvPicPr>
          <p:cNvPr id="10" name="Picture 9"/>
          <p:cNvPicPr>
            <a:picLocks noChangeAspect="1"/>
          </p:cNvPicPr>
          <p:nvPr/>
        </p:nvPicPr>
        <p:blipFill>
          <a:blip r:embed="rId2"/>
          <a:stretch>
            <a:fillRect/>
          </a:stretch>
        </p:blipFill>
        <p:spPr>
          <a:xfrm>
            <a:off x="6233850" y="1893069"/>
            <a:ext cx="5115639" cy="316274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064" y="72518"/>
            <a:ext cx="8297380" cy="1326514"/>
          </a:xfrm>
        </p:spPr>
        <p:txBody>
          <a:bodyPr>
            <a:normAutofit/>
          </a:bodyPr>
          <a:lstStyle/>
          <a:p>
            <a:r>
              <a:rPr lang="en-US" sz="4000" dirty="0"/>
              <a:t>TỔNG QUAN</a:t>
            </a:r>
            <a:endParaRPr lang="en-US" sz="4000" dirty="0"/>
          </a:p>
        </p:txBody>
      </p:sp>
      <p:sp>
        <p:nvSpPr>
          <p:cNvPr id="3" name="Slide Number Placeholder 2"/>
          <p:cNvSpPr>
            <a:spLocks noGrp="1"/>
          </p:cNvSpPr>
          <p:nvPr>
            <p:ph type="sldNum" sz="quarter" idx="12"/>
          </p:nvPr>
        </p:nvSpPr>
        <p:spPr>
          <a:xfrm>
            <a:off x="911352" y="6246622"/>
            <a:ext cx="2670048" cy="365125"/>
          </a:xfrm>
        </p:spPr>
        <p:txBody>
          <a:bodyPr/>
          <a:lstStyle/>
          <a:p>
            <a:fld id="{B5CEABB6-07DC-46E8-9B57-56EC44A396E5}" type="slidenum">
              <a:rPr lang="en-US" smtClean="0"/>
            </a:fld>
            <a:endParaRPr lang="en-US" dirty="0"/>
          </a:p>
        </p:txBody>
      </p:sp>
      <p:sp>
        <p:nvSpPr>
          <p:cNvPr id="5" name="Rectangle 2"/>
          <p:cNvSpPr>
            <a:spLocks noGrp="1" noChangeArrowheads="1"/>
          </p:cNvSpPr>
          <p:nvPr>
            <p:ph type="body" sz="quarter" idx="13"/>
          </p:nvPr>
        </p:nvSpPr>
        <p:spPr bwMode="auto">
          <a:xfrm>
            <a:off x="803485" y="2213691"/>
            <a:ext cx="835908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R="0" lvl="0" algn="just"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err="1">
                <a:ln>
                  <a:noFill/>
                </a:ln>
                <a:solidFill>
                  <a:schemeClr val="tx1"/>
                </a:solidFill>
                <a:effectLst/>
                <a:latin typeface="Arial" panose="020B0604020202020204" pitchFamily="34" charset="0"/>
              </a:rPr>
              <a:t>Mục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tiêu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Xây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dựng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hệ</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thống</a:t>
            </a:r>
            <a:r>
              <a:rPr kumimoji="0" lang="en-US" altLang="en-US" sz="1800" b="0" i="0" u="none" strike="noStrike" cap="none" normalizeH="0" baseline="0" dirty="0">
                <a:ln>
                  <a:noFill/>
                </a:ln>
                <a:solidFill>
                  <a:schemeClr val="tx1"/>
                </a:solidFill>
                <a:effectLst/>
                <a:latin typeface="Arial" panose="020B0604020202020204" pitchFamily="34" charset="0"/>
              </a:rPr>
              <a:t> VQA </a:t>
            </a:r>
            <a:r>
              <a:rPr kumimoji="0" lang="en-US" altLang="en-US" sz="1800" b="0" i="0" u="none" strike="noStrike" cap="none" normalizeH="0" baseline="0" dirty="0" err="1">
                <a:ln>
                  <a:noFill/>
                </a:ln>
                <a:solidFill>
                  <a:schemeClr val="tx1"/>
                </a:solidFill>
                <a:effectLst/>
                <a:latin typeface="Arial" panose="020B0604020202020204" pitchFamily="34" charset="0"/>
              </a:rPr>
              <a:t>trả</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lời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câu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hỏi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tiếng</a:t>
            </a:r>
            <a:r>
              <a:rPr kumimoji="0" lang="en-US" altLang="en-US" sz="1800" b="0" i="0" u="none" strike="noStrike" cap="none" normalizeH="0" baseline="0" dirty="0">
                <a:ln>
                  <a:noFill/>
                </a:ln>
                <a:solidFill>
                  <a:schemeClr val="tx1"/>
                </a:solidFill>
                <a:effectLst/>
                <a:latin typeface="Arial" panose="020B0604020202020204" pitchFamily="34" charset="0"/>
              </a:rPr>
              <a:t> Việt </a:t>
            </a:r>
            <a:r>
              <a:rPr kumimoji="0" lang="en-US" altLang="en-US" sz="1800" b="0" i="0" u="none" strike="noStrike" cap="none" normalizeH="0" baseline="0" dirty="0" err="1">
                <a:ln>
                  <a:noFill/>
                </a:ln>
                <a:solidFill>
                  <a:schemeClr val="tx1"/>
                </a:solidFill>
                <a:effectLst/>
                <a:latin typeface="Arial" panose="020B0604020202020204" pitchFamily="34" charset="0"/>
              </a:rPr>
              <a:t>dựa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trên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hình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ảnh</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pPr>
            <a:r>
              <a:rPr kumimoji="0" lang="en-US" altLang="en-US" sz="1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Nội</a:t>
            </a:r>
            <a:r>
              <a:rPr kumimoji="0" lang="en-US" altLang="en-US" sz="1800" b="0" i="0" u="none" strike="noStrike" cap="none" normalizeH="0" baseline="0" dirty="0">
                <a:ln>
                  <a:noFill/>
                </a:ln>
                <a:solidFill>
                  <a:schemeClr val="tx1"/>
                </a:solidFill>
                <a:effectLst/>
                <a:latin typeface="Arial" panose="020B0604020202020204" pitchFamily="34" charset="0"/>
              </a:rPr>
              <a:t> dung: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algn="just" eaLnBrk="0" fontAlgn="base" hangingPunct="0">
              <a:lnSpc>
                <a:spcPct val="100000"/>
              </a:lnSpc>
              <a:spcBef>
                <a:spcPct val="0"/>
              </a:spcBef>
              <a:spcAft>
                <a:spcPct val="0"/>
              </a:spcAft>
            </a:pPr>
            <a:r>
              <a:rPr kumimoji="0" lang="en-US" altLang="en-US" sz="1800" b="0" i="0" u="none" strike="noStrike" cap="none" normalizeH="0" baseline="0" dirty="0" err="1">
                <a:ln>
                  <a:noFill/>
                </a:ln>
                <a:solidFill>
                  <a:schemeClr val="tx1"/>
                </a:solidFill>
                <a:effectLst/>
                <a:latin typeface="Arial" panose="020B0604020202020204" pitchFamily="34" charset="0"/>
              </a:rPr>
              <a:t>Giới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thiệu</a:t>
            </a:r>
            <a:r>
              <a:rPr kumimoji="0" lang="en-US" altLang="en-US" sz="1800" b="0" i="0" u="none" strike="noStrike" cap="none" normalizeH="0" baseline="0" dirty="0">
                <a:ln>
                  <a:noFill/>
                </a:ln>
                <a:solidFill>
                  <a:schemeClr val="tx1"/>
                </a:solidFill>
                <a:effectLst/>
                <a:latin typeface="Arial" panose="020B0604020202020204" pitchFamily="34" charset="0"/>
              </a:rPr>
              <a:t> VQA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các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mô</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hình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sử</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dụng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PhoBERT</a:t>
            </a:r>
            <a:r>
              <a:rPr kumimoji="0" lang="en-US" altLang="en-US" sz="1800" b="0" i="0" u="none" strike="noStrike" cap="none" normalizeH="0" baseline="0" dirty="0">
                <a:ln>
                  <a:noFill/>
                </a:ln>
                <a:solidFill>
                  <a:schemeClr val="tx1"/>
                </a:solidFill>
                <a:effectLst/>
                <a:latin typeface="Arial" panose="020B0604020202020204" pitchFamily="34" charset="0"/>
              </a:rPr>
              <a:t>, ResNet50).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Phương </a:t>
            </a:r>
            <a:r>
              <a:rPr kumimoji="0" lang="en-US" altLang="en-US" sz="1800" b="0" i="0" u="none" strike="noStrike" cap="none" normalizeH="0" baseline="0" dirty="0" err="1">
                <a:ln>
                  <a:noFill/>
                </a:ln>
                <a:solidFill>
                  <a:schemeClr val="tx1"/>
                </a:solidFill>
                <a:effectLst/>
                <a:latin typeface="Arial" panose="020B0604020202020204" pitchFamily="34" charset="0"/>
              </a:rPr>
              <a:t>pháp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thực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hiện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tập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dữ</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liệu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xử</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lý</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dữ</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liệu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mô</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hình</a:t>
            </a:r>
            <a:r>
              <a:rPr kumimoji="0" lang="en-US" altLang="en-US" sz="1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algn="just" eaLnBrk="0" fontAlgn="base" hangingPunct="0">
              <a:lnSpc>
                <a:spcPct val="100000"/>
              </a:lnSpc>
              <a:spcBef>
                <a:spcPct val="0"/>
              </a:spcBef>
              <a:spcAft>
                <a:spcPct val="0"/>
              </a:spcAft>
            </a:pPr>
            <a:r>
              <a:rPr kumimoji="0" lang="en-US" altLang="en-US" sz="1800" b="0" i="0" u="none" strike="noStrike" cap="none" normalizeH="0" baseline="0" dirty="0" err="1">
                <a:ln>
                  <a:noFill/>
                </a:ln>
                <a:solidFill>
                  <a:schemeClr val="tx1"/>
                </a:solidFill>
                <a:effectLst/>
                <a:latin typeface="Arial" panose="020B0604020202020204" pitchFamily="34" charset="0"/>
              </a:rPr>
              <a:t>Kết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quả</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thực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nghiệm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trực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quan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hóa</a:t>
            </a:r>
            <a:r>
              <a:rPr kumimoji="0" lang="en-US" altLang="en-US" sz="1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algn="just" eaLnBrk="0" fontAlgn="base" hangingPunct="0">
              <a:lnSpc>
                <a:spcPct val="100000"/>
              </a:lnSpc>
              <a:spcBef>
                <a:spcPct val="0"/>
              </a:spcBef>
              <a:spcAft>
                <a:spcPct val="0"/>
              </a:spcAft>
            </a:pPr>
            <a:r>
              <a:rPr kumimoji="0" lang="en-US" altLang="en-US" sz="1800" b="0" i="0" u="none" strike="noStrike" cap="none" normalizeH="0" baseline="0" dirty="0" err="1">
                <a:ln>
                  <a:noFill/>
                </a:ln>
                <a:solidFill>
                  <a:schemeClr val="tx1"/>
                </a:solidFill>
                <a:effectLst/>
                <a:latin typeface="Arial" panose="020B0604020202020204" pitchFamily="34" charset="0"/>
              </a:rPr>
              <a:t>Nhận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xét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đánh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giá</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định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hướng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phát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triển</a:t>
            </a:r>
            <a:r>
              <a:rPr kumimoji="0" lang="en-US" altLang="en-US" sz="1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algn="just" eaLnBrk="0" fontAlgn="base" hangingPunct="0">
              <a:lnSpc>
                <a:spcPct val="100000"/>
              </a:lnSpc>
              <a:spcBef>
                <a:spcPct val="0"/>
              </a:spcBef>
              <a:spcAft>
                <a:spcPct val="0"/>
              </a:spcAft>
            </a:pPr>
            <a:r>
              <a:rPr kumimoji="0" lang="en-US" altLang="en-US" sz="1800" b="0" i="0" u="none" strike="noStrike" cap="none" normalizeH="0" baseline="0" dirty="0" err="1">
                <a:ln>
                  <a:noFill/>
                </a:ln>
                <a:solidFill>
                  <a:schemeClr val="tx1"/>
                </a:solidFill>
                <a:effectLst/>
                <a:latin typeface="Arial" panose="020B0604020202020204" pitchFamily="34" charset="0"/>
              </a:rPr>
              <a:t>Kết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luận</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quá</a:t>
            </a:r>
            <a:r>
              <a:rPr lang="en-US" dirty="0"/>
              <a:t> </a:t>
            </a:r>
            <a:r>
              <a:rPr lang="en-US" dirty="0" err="1"/>
              <a:t>trình</a:t>
            </a:r>
            <a:r>
              <a:rPr lang="en-US" dirty="0"/>
              <a:t> train</a:t>
            </a:r>
            <a:endParaRPr lang="en-US" dirty="0"/>
          </a:p>
        </p:txBody>
      </p:sp>
      <p:sp>
        <p:nvSpPr>
          <p:cNvPr id="4" name="Slide Number Placeholder 3"/>
          <p:cNvSpPr>
            <a:spLocks noGrp="1"/>
          </p:cNvSpPr>
          <p:nvPr>
            <p:ph type="sldNum" sz="quarter" idx="12"/>
          </p:nvPr>
        </p:nvSpPr>
        <p:spPr/>
        <p:txBody>
          <a:bodyPr/>
          <a:lstStyle/>
          <a:p>
            <a:fld id="{B5CEABB6-07DC-46E8-9B57-56EC44A396E5}" type="slidenum">
              <a:rPr lang="en-US" smtClean="0"/>
            </a:fld>
            <a:endParaRPr lang="en-US" dirty="0"/>
          </a:p>
        </p:txBody>
      </p:sp>
      <p:pic>
        <p:nvPicPr>
          <p:cNvPr id="7" name="Content Placeholder 6"/>
          <p:cNvPicPr>
            <a:picLocks noChangeAspect="1"/>
          </p:cNvPicPr>
          <p:nvPr/>
        </p:nvPicPr>
        <p:blipFill>
          <a:blip r:embed="rId1"/>
          <a:stretch>
            <a:fillRect/>
          </a:stretch>
        </p:blipFill>
        <p:spPr>
          <a:xfrm>
            <a:off x="8357128" y="1351586"/>
            <a:ext cx="3088735" cy="3687763"/>
          </a:xfrm>
          <a:prstGeom prst="rect">
            <a:avLst/>
          </a:prstGeom>
        </p:spPr>
      </p:pic>
      <p:sp>
        <p:nvSpPr>
          <p:cNvPr id="8" name="TextBox 7"/>
          <p:cNvSpPr txBox="1"/>
          <p:nvPr/>
        </p:nvSpPr>
        <p:spPr>
          <a:xfrm>
            <a:off x="8590855" y="5229415"/>
            <a:ext cx="2621280" cy="276999"/>
          </a:xfrm>
          <a:prstGeom prst="rect">
            <a:avLst/>
          </a:prstGeom>
          <a:noFill/>
        </p:spPr>
        <p:txBody>
          <a:bodyPr wrap="square" rtlCol="0">
            <a:spAutoFit/>
          </a:bodyPr>
          <a:lstStyle/>
          <a:p>
            <a:r>
              <a:rPr lang="en-US" sz="1200" i="1" dirty="0" err="1">
                <a:latin typeface="Times New Roman" panose="02020603050405020304" pitchFamily="18" charset="0"/>
                <a:cs typeface="Times New Roman" panose="02020603050405020304" pitchFamily="18" charset="0"/>
              </a:rPr>
              <a:t>Ví</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dụ</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về</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ảnh</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chỉ</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trả</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về</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giá</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trị</a:t>
            </a:r>
            <a:r>
              <a:rPr lang="en-US" sz="1200" i="1" dirty="0">
                <a:latin typeface="Times New Roman" panose="02020603050405020304" pitchFamily="18" charset="0"/>
                <a:cs typeface="Times New Roman" panose="02020603050405020304" pitchFamily="18" charset="0"/>
              </a:rPr>
              <a:t> &lt;</a:t>
            </a:r>
            <a:r>
              <a:rPr lang="en-US" sz="1200" i="1" dirty="0" err="1">
                <a:latin typeface="Times New Roman" panose="02020603050405020304" pitchFamily="18" charset="0"/>
                <a:cs typeface="Times New Roman" panose="02020603050405020304" pitchFamily="18" charset="0"/>
              </a:rPr>
              <a:t>unk</a:t>
            </a:r>
            <a:r>
              <a:rPr lang="en-US" sz="1200" i="1" dirty="0">
                <a:latin typeface="Times New Roman" panose="02020603050405020304" pitchFamily="18" charset="0"/>
                <a:cs typeface="Times New Roman" panose="02020603050405020304" pitchFamily="18" charset="0"/>
              </a:rPr>
              <a:t>&gt;</a:t>
            </a:r>
            <a:endParaRPr lang="en-US" sz="1200" i="1" dirty="0">
              <a:latin typeface="Times New Roman" panose="02020603050405020304" pitchFamily="18" charset="0"/>
              <a:cs typeface="Times New Roman" panose="02020603050405020304" pitchFamily="18" charset="0"/>
            </a:endParaRPr>
          </a:p>
        </p:txBody>
      </p:sp>
      <p:sp>
        <p:nvSpPr>
          <p:cNvPr id="5" name="Rectangle 1"/>
          <p:cNvSpPr>
            <a:spLocks noGrp="1" noChangeArrowheads="1"/>
          </p:cNvSpPr>
          <p:nvPr>
            <p:ph type="body" sz="quarter" idx="13"/>
          </p:nvPr>
        </p:nvSpPr>
        <p:spPr bwMode="auto">
          <a:xfrm>
            <a:off x="203151" y="2176222"/>
            <a:ext cx="7879799"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Dữ</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liệu</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mất</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cân</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bằng</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nghiêm</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trọng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Một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số</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nhãn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như</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không</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đúng</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chiếm</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đến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~40.000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mẫu</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nhiều</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nhãn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như</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màu</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xanh</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lá</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xuất</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hiện</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chỉ</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dưới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5.000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mẫu</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Điều</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này</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khiến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mô</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hình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thiên</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lệch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về</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những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câu</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trả</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lời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phổ</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biến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khó</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học</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được</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nhãn</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hiếm</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Giới</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hạn</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không</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gian</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đầu</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ra</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(1.000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nhãn</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Những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câu</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trả</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lời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hiếm</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không</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nằm</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top 1.000</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sẽ</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bị</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ánh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xạ</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thành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&lt;</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unk</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Giải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thích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tượng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mô</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hình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dự</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đoán</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&lt;</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unk</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test case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dù</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đầu</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vào</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hợp</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lý</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Phân</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bố</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đặc</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trưng</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ảnh</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từ</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ResNet50)</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Các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giá</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trị</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đặc</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trưng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tập</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trung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gần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0,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đỉnh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tần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suất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khoảng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5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triệu</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Mô</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hình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học</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tốt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đặc</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trưng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cơ</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bản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nhưng</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thể</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bỏ</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qua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vùng</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ảnh</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phức</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tạp</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ảnh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hưởng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đến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khả</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năng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phân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biệt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với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câu</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hỏi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chi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tiết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6725" y="2225040"/>
            <a:ext cx="7775275" cy="3316893"/>
          </a:xfrm>
        </p:spPr>
        <p:txBody>
          <a:bodyPr anchor="ctr"/>
          <a:lstStyle/>
          <a:p>
            <a:r>
              <a:rPr lang="en-US" dirty="0" err="1"/>
              <a:t>định</a:t>
            </a:r>
            <a:r>
              <a:rPr lang="en-US" dirty="0"/>
              <a:t> </a:t>
            </a:r>
            <a:r>
              <a:rPr lang="en-US" dirty="0" err="1"/>
              <a:t>hướng</a:t>
            </a:r>
            <a:r>
              <a:rPr lang="en-US" dirty="0"/>
              <a:t> </a:t>
            </a:r>
            <a:r>
              <a:rPr lang="en-US" dirty="0" err="1"/>
              <a:t>Phát</a:t>
            </a:r>
            <a:r>
              <a:rPr lang="en-US" dirty="0"/>
              <a:t> </a:t>
            </a:r>
            <a:r>
              <a:rPr lang="en-US" dirty="0" err="1"/>
              <a:t>triển</a:t>
            </a:r>
            <a:endParaRPr lang="en-ZA"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064" y="72518"/>
            <a:ext cx="10405174" cy="1326514"/>
          </a:xfrm>
        </p:spPr>
        <p:txBody>
          <a:bodyPr/>
          <a:lstStyle/>
          <a:p>
            <a:r>
              <a:rPr lang="vi-VN" dirty="0"/>
              <a:t>Định hướng cải thiện mô hình VQA</a:t>
            </a:r>
            <a:endParaRPr lang="en-ZA" dirty="0"/>
          </a:p>
        </p:txBody>
      </p:sp>
      <p:sp>
        <p:nvSpPr>
          <p:cNvPr id="3" name="Slide Number Placeholder 2"/>
          <p:cNvSpPr>
            <a:spLocks noGrp="1"/>
          </p:cNvSpPr>
          <p:nvPr>
            <p:ph type="sldNum" sz="quarter" idx="12"/>
          </p:nvPr>
        </p:nvSpPr>
        <p:spPr>
          <a:xfrm>
            <a:off x="911352" y="6246622"/>
            <a:ext cx="2670048" cy="365125"/>
          </a:xfrm>
        </p:spPr>
        <p:txBody>
          <a:bodyPr/>
          <a:lstStyle/>
          <a:p>
            <a:fld id="{B5CEABB6-07DC-46E8-9B57-56EC44A396E5}" type="slidenum">
              <a:rPr lang="en-US" smtClean="0"/>
            </a:fld>
            <a:endParaRPr lang="en-US" dirty="0"/>
          </a:p>
        </p:txBody>
      </p:sp>
      <p:sp>
        <p:nvSpPr>
          <p:cNvPr id="10" name="TextBox 9"/>
          <p:cNvSpPr txBox="1"/>
          <p:nvPr/>
        </p:nvSpPr>
        <p:spPr>
          <a:xfrm>
            <a:off x="721456" y="2068501"/>
            <a:ext cx="9863156" cy="1754326"/>
          </a:xfrm>
          <a:prstGeom prst="rect">
            <a:avLst/>
          </a:prstGeom>
          <a:noFill/>
        </p:spPr>
        <p:txBody>
          <a:bodyPr wrap="square" rtlCol="0">
            <a:spAutoFit/>
          </a:bodyPr>
          <a:lstStyle/>
          <a:p>
            <a:pPr algn="just"/>
            <a:r>
              <a:rPr lang="en-US" b="1" dirty="0"/>
              <a:t>- </a:t>
            </a:r>
            <a:r>
              <a:rPr lang="vi-VN" b="1" dirty="0">
                <a:latin typeface="Times New Roman" panose="02020603050405020304" pitchFamily="18" charset="0"/>
                <a:cs typeface="Times New Roman" panose="02020603050405020304" pitchFamily="18" charset="0"/>
              </a:rPr>
              <a:t>Tăng số epoch</a:t>
            </a:r>
            <a:r>
              <a:rPr lang="vi-VN" dirty="0">
                <a:latin typeface="Times New Roman" panose="02020603050405020304" pitchFamily="18" charset="0"/>
                <a:cs typeface="Times New Roman" panose="02020603050405020304" pitchFamily="18" charset="0"/>
              </a:rPr>
              <a:t>: Huấn luyện thêm để mô hình học được các mẫu khó hơn.</a:t>
            </a:r>
            <a:endParaRPr lang="vi-VN"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Mở rộng số nhãn</a:t>
            </a:r>
            <a:r>
              <a:rPr lang="vi-VN" dirty="0">
                <a:latin typeface="Times New Roman" panose="02020603050405020304" pitchFamily="18" charset="0"/>
                <a:cs typeface="Times New Roman" panose="02020603050405020304" pitchFamily="18" charset="0"/>
              </a:rPr>
              <a:t>: Tăng từ 1.000 lên 2.000–3.000 để bao phủ nhiều câu trả lời hơn.</a:t>
            </a:r>
            <a:endParaRPr lang="vi-VN"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Nâng chất lượng dữ liệu</a:t>
            </a:r>
            <a:r>
              <a:rPr lang="vi-VN" dirty="0">
                <a:latin typeface="Times New Roman" panose="02020603050405020304" pitchFamily="18" charset="0"/>
                <a:cs typeface="Times New Roman" panose="02020603050405020304" pitchFamily="18" charset="0"/>
              </a:rPr>
              <a:t>: Rà soát, dịch thủ công hoặc fine-tune lại PhoBERT trên dữ liệu tiếng Việt.</a:t>
            </a:r>
            <a:endParaRPr lang="vi-VN"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Thay thế ResNet50</a:t>
            </a:r>
            <a:r>
              <a:rPr lang="vi-VN" dirty="0">
                <a:latin typeface="Times New Roman" panose="02020603050405020304" pitchFamily="18" charset="0"/>
                <a:cs typeface="Times New Roman" panose="02020603050405020304" pitchFamily="18" charset="0"/>
              </a:rPr>
              <a:t>: Thử ViT hoặc EfficientNet để cải thiện trích xuất đặc trưng ảnh.</a:t>
            </a:r>
            <a:endParaRPr lang="vi-VN"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Tăng cường dữ liệu</a:t>
            </a:r>
            <a:r>
              <a:rPr lang="vi-VN" dirty="0">
                <a:latin typeface="Times New Roman" panose="02020603050405020304" pitchFamily="18" charset="0"/>
                <a:cs typeface="Times New Roman" panose="02020603050405020304" pitchFamily="18" charset="0"/>
              </a:rPr>
              <a:t>: Áp dụng kỹ thuật augmentation cho ảnh (crop, flip, jitter…).</a:t>
            </a:r>
            <a:endParaRPr lang="vi-VN"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Regularization</a:t>
            </a:r>
            <a:r>
              <a:rPr lang="vi-VN" dirty="0">
                <a:latin typeface="Times New Roman" panose="02020603050405020304" pitchFamily="18" charset="0"/>
                <a:cs typeface="Times New Roman" panose="02020603050405020304" pitchFamily="18" charset="0"/>
              </a:rPr>
              <a:t>: Dùng Dropout, Label Smoothing để tránh overfitting</a:t>
            </a:r>
            <a:r>
              <a:rPr lang="vi-VN" dirty="0"/>
              <a:t>.</a:t>
            </a:r>
            <a:endParaRPr lang="vi-V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93064" y="72518"/>
            <a:ext cx="10405174" cy="1326514"/>
          </a:xfrm>
        </p:spPr>
        <p:txBody>
          <a:bodyPr/>
          <a:lstStyle/>
          <a:p>
            <a:r>
              <a:rPr lang="en-US" dirty="0"/>
              <a:t>Định </a:t>
            </a:r>
            <a:r>
              <a:rPr lang="en-US" dirty="0" err="1"/>
              <a:t>hướng</a:t>
            </a:r>
            <a:r>
              <a:rPr lang="en-US" dirty="0"/>
              <a:t> </a:t>
            </a:r>
            <a:r>
              <a:rPr lang="en-US" dirty="0" err="1"/>
              <a:t>phát</a:t>
            </a:r>
            <a:r>
              <a:rPr lang="en-US" dirty="0"/>
              <a:t> </a:t>
            </a:r>
            <a:r>
              <a:rPr lang="en-US" dirty="0" err="1"/>
              <a:t>Triển</a:t>
            </a:r>
            <a:endParaRPr lang="en-ZA" dirty="0"/>
          </a:p>
        </p:txBody>
      </p:sp>
      <p:graphicFrame>
        <p:nvGraphicFramePr>
          <p:cNvPr id="6" name="Diagram 5"/>
          <p:cNvGraphicFramePr/>
          <p:nvPr/>
        </p:nvGraphicFramePr>
        <p:xfrm>
          <a:off x="893063" y="1870431"/>
          <a:ext cx="10405174" cy="344847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160" y="137160"/>
            <a:ext cx="6172200" cy="1249680"/>
          </a:xfrm>
        </p:spPr>
        <p:txBody>
          <a:bodyPr/>
          <a:lstStyle/>
          <a:p>
            <a:r>
              <a:rPr lang="en-US" dirty="0" err="1"/>
              <a:t>Kết</a:t>
            </a:r>
            <a:r>
              <a:rPr lang="en-US" dirty="0"/>
              <a:t> </a:t>
            </a:r>
            <a:r>
              <a:rPr lang="en-US" dirty="0" err="1"/>
              <a:t>luận</a:t>
            </a:r>
            <a:endParaRPr lang="en-ZA" dirty="0"/>
          </a:p>
        </p:txBody>
      </p:sp>
      <p:sp>
        <p:nvSpPr>
          <p:cNvPr id="4" name="Text Placeholder 3"/>
          <p:cNvSpPr>
            <a:spLocks noGrp="1"/>
          </p:cNvSpPr>
          <p:nvPr>
            <p:ph type="body" sz="quarter" idx="11"/>
          </p:nvPr>
        </p:nvSpPr>
        <p:spPr>
          <a:xfrm>
            <a:off x="899160" y="2087880"/>
            <a:ext cx="8755380" cy="3550920"/>
          </a:xfrm>
        </p:spPr>
        <p:txBody>
          <a:bodyPr>
            <a:noAutofit/>
          </a:bodyPr>
          <a:lstStyle/>
          <a:p>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Báo cáo này đã phân tích </a:t>
            </a:r>
            <a:r>
              <a:rPr lang="vi-VN" sz="1600" b="1" dirty="0">
                <a:latin typeface="Times New Roman" panose="02020603050405020304" pitchFamily="18" charset="0"/>
                <a:cs typeface="Times New Roman" panose="02020603050405020304" pitchFamily="18" charset="0"/>
              </a:rPr>
              <a:t>bài toán VQA</a:t>
            </a:r>
            <a:r>
              <a:rPr lang="vi-VN" sz="1600" dirty="0">
                <a:latin typeface="Times New Roman" panose="02020603050405020304" pitchFamily="18" charset="0"/>
                <a:cs typeface="Times New Roman" panose="02020603050405020304" pitchFamily="18" charset="0"/>
              </a:rPr>
              <a:t>, trình bày các phương pháp tiếp cận từ truyền thống đến hiện đại như </a:t>
            </a:r>
            <a:r>
              <a:rPr lang="vi-VN" sz="1600" b="1" dirty="0">
                <a:latin typeface="Times New Roman" panose="02020603050405020304" pitchFamily="18" charset="0"/>
                <a:cs typeface="Times New Roman" panose="02020603050405020304" pitchFamily="18" charset="0"/>
              </a:rPr>
              <a:t>Transformer</a:t>
            </a:r>
            <a:r>
              <a:rPr lang="vi-VN" sz="1600" dirty="0">
                <a:latin typeface="Times New Roman" panose="02020603050405020304" pitchFamily="18" charset="0"/>
                <a:cs typeface="Times New Roman" panose="02020603050405020304" pitchFamily="18" charset="0"/>
              </a:rPr>
              <a:t> và cơ chế chú ý. Đặc biệt, việc sử dụng dữ liệu từ báo chí Việt Nam giúp mô hình phù hợp hơn với ngữ cảnh ngôn ngữ tiếng Việt, đồng thời cải thiện </a:t>
            </a:r>
            <a:r>
              <a:rPr lang="vi-VN" sz="1600" b="1" dirty="0">
                <a:latin typeface="Times New Roman" panose="02020603050405020304" pitchFamily="18" charset="0"/>
                <a:cs typeface="Times New Roman" panose="02020603050405020304" pitchFamily="18" charset="0"/>
              </a:rPr>
              <a:t>khả năng trả lời</a:t>
            </a:r>
            <a:r>
              <a:rPr lang="vi-VN" sz="1600" dirty="0">
                <a:latin typeface="Times New Roman" panose="02020603050405020304" pitchFamily="18" charset="0"/>
                <a:cs typeface="Times New Roman" panose="02020603050405020304" pitchFamily="18" charset="0"/>
              </a:rPr>
              <a:t> câu hỏi </a:t>
            </a:r>
            <a:r>
              <a:rPr lang="vi-VN" sz="1600" b="1" dirty="0">
                <a:latin typeface="Times New Roman" panose="02020603050405020304" pitchFamily="18" charset="0"/>
                <a:cs typeface="Times New Roman" panose="02020603050405020304" pitchFamily="18" charset="0"/>
              </a:rPr>
              <a:t>dựa trên hình ảnh</a:t>
            </a:r>
            <a:r>
              <a:rPr lang="vi-VN" sz="1600" dirty="0">
                <a:latin typeface="Times New Roman" panose="02020603050405020304" pitchFamily="18" charset="0"/>
                <a:cs typeface="Times New Roman" panose="02020603050405020304" pitchFamily="18" charset="0"/>
              </a:rPr>
              <a:t> một cách chính xác và tự nhiên hơn.</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Trong tương lai, nhóm sẽ tiếp tục tối ưu hóa dữ liệu, áp dụng các mô hình tiên tiến như </a:t>
            </a:r>
            <a:r>
              <a:rPr lang="en-US" sz="1600" b="1" dirty="0">
                <a:latin typeface="Times New Roman" panose="02020603050405020304" pitchFamily="18" charset="0"/>
                <a:cs typeface="Times New Roman" panose="02020603050405020304" pitchFamily="18" charset="0"/>
              </a:rPr>
              <a:t>RESNET50 </a:t>
            </a:r>
            <a:r>
              <a:rPr lang="vi-VN" sz="1600" dirty="0">
                <a:latin typeface="Times New Roman" panose="02020603050405020304" pitchFamily="18" charset="0"/>
                <a:cs typeface="Times New Roman" panose="02020603050405020304" pitchFamily="18" charset="0"/>
              </a:rPr>
              <a:t>và </a:t>
            </a:r>
            <a:r>
              <a:rPr lang="en-US" sz="1600" b="1" dirty="0">
                <a:latin typeface="Times New Roman" panose="02020603050405020304" pitchFamily="18" charset="0"/>
                <a:cs typeface="Times New Roman" panose="02020603050405020304" pitchFamily="18" charset="0"/>
              </a:rPr>
              <a:t>PHOB</a:t>
            </a:r>
            <a:r>
              <a:rPr lang="vi-VN" sz="1600" b="1" dirty="0">
                <a:latin typeface="Times New Roman" panose="02020603050405020304" pitchFamily="18" charset="0"/>
                <a:cs typeface="Times New Roman" panose="02020603050405020304" pitchFamily="18" charset="0"/>
              </a:rPr>
              <a:t>ERT</a:t>
            </a:r>
            <a:r>
              <a:rPr lang="vi-VN" sz="1600" dirty="0">
                <a:latin typeface="Times New Roman" panose="02020603050405020304" pitchFamily="18" charset="0"/>
                <a:cs typeface="Times New Roman" panose="02020603050405020304" pitchFamily="18" charset="0"/>
              </a:rPr>
              <a:t> để nâng cao hiệu suất. Ngoài ra, việc mở rộng tập dữ liệu, </a:t>
            </a:r>
            <a:r>
              <a:rPr lang="vi-VN" sz="1600" b="1" dirty="0">
                <a:latin typeface="Times New Roman" panose="02020603050405020304" pitchFamily="18" charset="0"/>
                <a:cs typeface="Times New Roman" panose="02020603050405020304" pitchFamily="18" charset="0"/>
              </a:rPr>
              <a:t>cải thiện kỹ thuật tiền xử lý</a:t>
            </a:r>
            <a:r>
              <a:rPr lang="vi-VN" sz="1600" dirty="0">
                <a:latin typeface="Times New Roman" panose="02020603050405020304" pitchFamily="18" charset="0"/>
                <a:cs typeface="Times New Roman" panose="02020603050405020304" pitchFamily="18" charset="0"/>
              </a:rPr>
              <a:t> và </a:t>
            </a:r>
            <a:r>
              <a:rPr lang="vi-VN" sz="1600" b="1" dirty="0">
                <a:latin typeface="Times New Roman" panose="02020603050405020304" pitchFamily="18" charset="0"/>
                <a:cs typeface="Times New Roman" panose="02020603050405020304" pitchFamily="18" charset="0"/>
              </a:rPr>
              <a:t>đánh giá mô hình</a:t>
            </a:r>
            <a:r>
              <a:rPr lang="vi-VN" sz="1600" dirty="0">
                <a:latin typeface="Times New Roman" panose="02020603050405020304" pitchFamily="18" charset="0"/>
                <a:cs typeface="Times New Roman" panose="02020603050405020304" pitchFamily="18" charset="0"/>
              </a:rPr>
              <a:t> trên các tập dữ liệu đa dạng sẽ giúp tăng cường độ chính xác và khả năng ứng dụng thực tiễn của </a:t>
            </a:r>
            <a:r>
              <a:rPr lang="vi-VN" sz="1600" b="1" dirty="0">
                <a:latin typeface="Times New Roman" panose="02020603050405020304" pitchFamily="18" charset="0"/>
                <a:cs typeface="Times New Roman" panose="02020603050405020304" pitchFamily="18" charset="0"/>
              </a:rPr>
              <a:t>VQA </a:t>
            </a:r>
            <a:r>
              <a:rPr lang="vi-VN" sz="1600" dirty="0">
                <a:latin typeface="Times New Roman" panose="02020603050405020304" pitchFamily="18" charset="0"/>
                <a:cs typeface="Times New Roman" panose="02020603050405020304" pitchFamily="18" charset="0"/>
              </a:rPr>
              <a:t>trong các lĩnh vực như trợ lý ảo, hỗ trợ người khiếm thị và hệ thống tìm kiếm thông tin thông minh.</a:t>
            </a:r>
            <a:endParaRPr lang="en-US" sz="16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911352" y="6246622"/>
            <a:ext cx="1188720" cy="365125"/>
          </a:xfrm>
        </p:spPr>
        <p:txBody>
          <a:bodyPr/>
          <a:lstStyle/>
          <a:p>
            <a:fld id="{B5CEABB6-07DC-46E8-9B57-56EC44A396E5}" type="slidenum">
              <a:rPr lang="en-US" smtClean="0"/>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98821"/>
            <a:ext cx="8213558" cy="2123574"/>
          </a:xfrm>
        </p:spPr>
        <p:txBody>
          <a:bodyPr anchor="ctr">
            <a:normAutofit/>
          </a:bodyPr>
          <a:lstStyle/>
          <a:p>
            <a:r>
              <a:rPr lang="en-US" sz="3700" dirty="0"/>
              <a:t>Thanks for your listening</a:t>
            </a:r>
            <a:endParaRPr lang="en-US" sz="3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947" y="1197002"/>
            <a:ext cx="6944264" cy="3621024"/>
          </a:xfrm>
        </p:spPr>
        <p:txBody>
          <a:bodyPr anchor="ctr"/>
          <a:lstStyle/>
          <a:p>
            <a:pPr algn="ctr"/>
            <a:r>
              <a:rPr lang="en-US" dirty="0"/>
              <a:t>HỆ THỐNG VISUAL QUESTION ANSWERING LÀ GÌ?</a:t>
            </a:r>
            <a:endParaRPr lang="en-US" dirty="0"/>
          </a:p>
        </p:txBody>
      </p:sp>
      <p:pic>
        <p:nvPicPr>
          <p:cNvPr id="10" name="Picture Placeholder 9" descr="A person smiling at a computer"/>
          <p:cNvPicPr>
            <a:picLocks noGrp="1" noChangeAspect="1"/>
          </p:cNvPicPr>
          <p:nvPr>
            <p:ph type="pic" sz="quarter" idx="10"/>
          </p:nvPr>
        </p:nvPicPr>
        <p:blipFill>
          <a:blip r:embed="rId1"/>
          <a:srcRect l="18" r="18"/>
          <a:stretch>
            <a:fillRect/>
          </a:stretch>
        </p:blipFill>
        <p:spPr>
          <a:xfrm>
            <a:off x="7625969" y="-9144"/>
            <a:ext cx="4581525" cy="6602413"/>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064" y="72518"/>
            <a:ext cx="8297380" cy="1326514"/>
          </a:xfrm>
        </p:spPr>
        <p:txBody>
          <a:bodyPr/>
          <a:lstStyle/>
          <a:p>
            <a:pPr algn="ctr"/>
            <a:r>
              <a:rPr lang="en-US" dirty="0"/>
              <a:t>GIỚI THIỆU</a:t>
            </a:r>
            <a:endParaRPr lang="en-ZA" dirty="0"/>
          </a:p>
        </p:txBody>
      </p:sp>
      <p:sp>
        <p:nvSpPr>
          <p:cNvPr id="4" name="Text Placeholder 3"/>
          <p:cNvSpPr>
            <a:spLocks noGrp="1"/>
          </p:cNvSpPr>
          <p:nvPr>
            <p:ph type="body" sz="quarter" idx="13"/>
          </p:nvPr>
        </p:nvSpPr>
        <p:spPr>
          <a:xfrm>
            <a:off x="865631" y="2072640"/>
            <a:ext cx="8324089" cy="3493008"/>
          </a:xfrm>
        </p:spPr>
        <p:txBody>
          <a:bodyPr/>
          <a:lstStyle/>
          <a:p>
            <a:pPr marL="285750" indent="-285750" algn="just">
              <a:buFontTx/>
              <a:buChar char="-"/>
            </a:pPr>
            <a:r>
              <a:rPr lang="en-US" dirty="0">
                <a:latin typeface="Times New Roman" panose="02020603050405020304" pitchFamily="18" charset="0"/>
                <a:cs typeface="Times New Roman" panose="02020603050405020304" pitchFamily="18" charset="0"/>
              </a:rPr>
              <a:t>Visual Question Answering (VQA)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thoa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VQA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hỏi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285750" indent="-285750" algn="just">
              <a:buFontTx/>
              <a:buChar char="-"/>
            </a:pP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PhoBERT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hóa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hỏi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tiếng</a:t>
            </a:r>
            <a:r>
              <a:rPr lang="en-US" dirty="0">
                <a:latin typeface="Times New Roman" panose="02020603050405020304" pitchFamily="18" charset="0"/>
                <a:cs typeface="Times New Roman" panose="02020603050405020304" pitchFamily="18" charset="0"/>
              </a:rPr>
              <a:t> Việt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ResNet50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cặp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gồm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hỏi</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911352" y="6246622"/>
            <a:ext cx="2670048" cy="365125"/>
          </a:xfrm>
        </p:spPr>
        <p:txBody>
          <a:bodyPr/>
          <a:lstStyle/>
          <a:p>
            <a:fld id="{B5CEABB6-07DC-46E8-9B57-56EC44A396E5}" type="slidenum">
              <a:rPr lang="en-US" smtClean="0"/>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895" y="0"/>
            <a:ext cx="6172200" cy="1249680"/>
          </a:xfrm>
        </p:spPr>
        <p:txBody>
          <a:bodyPr/>
          <a:lstStyle/>
          <a:p>
            <a:r>
              <a:rPr lang="en-US" dirty="0" err="1"/>
              <a:t>Mô</a:t>
            </a:r>
            <a:r>
              <a:rPr lang="en-US" dirty="0"/>
              <a:t> </a:t>
            </a:r>
            <a:r>
              <a:rPr lang="en-US" dirty="0" err="1"/>
              <a:t>hình</a:t>
            </a:r>
            <a:r>
              <a:rPr lang="en-US" dirty="0"/>
              <a:t> PHOBERT</a:t>
            </a:r>
            <a:endParaRPr lang="en-US" dirty="0"/>
          </a:p>
        </p:txBody>
      </p:sp>
      <p:sp>
        <p:nvSpPr>
          <p:cNvPr id="5" name="Text Placeholder 4"/>
          <p:cNvSpPr>
            <a:spLocks noGrp="1"/>
          </p:cNvSpPr>
          <p:nvPr>
            <p:ph type="body" sz="quarter" idx="11"/>
          </p:nvPr>
        </p:nvSpPr>
        <p:spPr>
          <a:xfrm>
            <a:off x="182449" y="1586973"/>
            <a:ext cx="8029180" cy="3901758"/>
          </a:xfrm>
        </p:spPr>
        <p:txBody>
          <a:bodyPr>
            <a:noAutofit/>
          </a:bodyPr>
          <a:lstStyle/>
          <a:p>
            <a:pPr marL="342900" indent="-342900">
              <a:buFontTx/>
              <a:buChar char="-"/>
            </a:pPr>
            <a:r>
              <a:rPr lang="en-US" sz="1800" dirty="0">
                <a:latin typeface="Times New Roman" panose="02020603050405020304" pitchFamily="18" charset="0"/>
                <a:cs typeface="Times New Roman" panose="02020603050405020304" pitchFamily="18" charset="0"/>
              </a:rPr>
              <a:t>PHOBERT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mô</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hình</a:t>
            </a:r>
            <a:r>
              <a:rPr lang="en-US" sz="1800" dirty="0">
                <a:latin typeface="Times New Roman" panose="02020603050405020304" pitchFamily="18" charset="0"/>
                <a:cs typeface="Times New Roman" panose="02020603050405020304" pitchFamily="18" charset="0"/>
              </a:rPr>
              <a:t> BERT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ưu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tiếng</a:t>
            </a:r>
            <a:r>
              <a:rPr lang="en-US" sz="1800" dirty="0">
                <a:latin typeface="Times New Roman" panose="02020603050405020304" pitchFamily="18" charset="0"/>
                <a:cs typeface="Times New Roman" panose="02020603050405020304" pitchFamily="18" charset="0"/>
              </a:rPr>
              <a:t> Việt, </a:t>
            </a:r>
            <a:r>
              <a:rPr lang="en-US" sz="1800" dirty="0" err="1">
                <a:latin typeface="Times New Roman" panose="02020603050405020304" pitchFamily="18" charset="0"/>
                <a:cs typeface="Times New Roman" panose="02020603050405020304" pitchFamily="18" charset="0"/>
              </a:rPr>
              <a:t>sử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word segmentation (</a:t>
            </a:r>
            <a:r>
              <a:rPr lang="en-US" sz="1800" dirty="0" err="1">
                <a:latin typeface="Times New Roman" panose="02020603050405020304" pitchFamily="18" charset="0"/>
                <a:cs typeface="Times New Roman" panose="02020603050405020304" pitchFamily="18" charset="0"/>
              </a:rPr>
              <a:t>phân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đoạn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từ</a:t>
            </a:r>
            <a:r>
              <a:rPr lang="en-US" sz="1800" dirty="0">
                <a:latin typeface="Times New Roman" panose="02020603050405020304" pitchFamily="18" charset="0"/>
                <a:cs typeface="Times New Roman" panose="02020603050405020304" pitchFamily="18" charset="0"/>
              </a:rPr>
              <a:t>) qua </a:t>
            </a:r>
            <a:r>
              <a:rPr lang="en-US" sz="1800" dirty="0" err="1">
                <a:latin typeface="Times New Roman" panose="02020603050405020304" pitchFamily="18" charset="0"/>
                <a:cs typeface="Times New Roman" panose="02020603050405020304" pitchFamily="18" charset="0"/>
              </a:rPr>
              <a:t>công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cụ</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như</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VnCoreNLP</a:t>
            </a:r>
            <a:endParaRPr lang="en-US" sz="1800" dirty="0">
              <a:latin typeface="Times New Roman" panose="02020603050405020304" pitchFamily="18" charset="0"/>
              <a:cs typeface="Times New Roman" panose="02020603050405020304" pitchFamily="18" charset="0"/>
            </a:endParaRPr>
          </a:p>
          <a:p>
            <a:pPr marL="342900" indent="-342900">
              <a:buFontTx/>
              <a:buChar char="-"/>
            </a:pPr>
            <a:r>
              <a:rPr lang="en-US" sz="1800" dirty="0">
                <a:latin typeface="Times New Roman" panose="02020603050405020304" pitchFamily="18" charset="0"/>
                <a:cs typeface="Times New Roman" panose="02020603050405020304" pitchFamily="18" charset="0"/>
              </a:rPr>
              <a:t>Vai </a:t>
            </a:r>
            <a:r>
              <a:rPr lang="en-US" sz="1800" dirty="0" err="1">
                <a:latin typeface="Times New Roman" panose="02020603050405020304" pitchFamily="18" charset="0"/>
                <a:cs typeface="Times New Roman" panose="02020603050405020304" pitchFamily="18" charset="0"/>
              </a:rPr>
              <a:t>trò</a:t>
            </a:r>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Mã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hóa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câu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hỏi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bằng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tiếng</a:t>
            </a:r>
            <a:r>
              <a:rPr lang="en-US" sz="1800" dirty="0">
                <a:latin typeface="Times New Roman" panose="02020603050405020304" pitchFamily="18" charset="0"/>
                <a:cs typeface="Times New Roman" panose="02020603050405020304" pitchFamily="18" charset="0"/>
              </a:rPr>
              <a:t> Việt </a:t>
            </a:r>
            <a:r>
              <a:rPr lang="en-US" sz="1800" dirty="0" err="1">
                <a:latin typeface="Times New Roman" panose="02020603050405020304" pitchFamily="18" charset="0"/>
                <a:cs typeface="Times New Roman" panose="02020603050405020304" pitchFamily="18" charset="0"/>
              </a:rPr>
              <a:t>thành</a:t>
            </a:r>
            <a:r>
              <a:rPr lang="en-US" sz="1800" dirty="0">
                <a:latin typeface="Times New Roman" panose="02020603050405020304" pitchFamily="18" charset="0"/>
                <a:cs typeface="Times New Roman" panose="02020603050405020304" pitchFamily="18" charset="0"/>
              </a:rPr>
              <a:t> vector </a:t>
            </a:r>
            <a:r>
              <a:rPr lang="en-US" sz="1800" dirty="0" err="1">
                <a:latin typeface="Times New Roman" panose="02020603050405020304" pitchFamily="18" charset="0"/>
                <a:cs typeface="Times New Roman" panose="02020603050405020304" pitchFamily="18" charset="0"/>
              </a:rPr>
              <a:t>đặc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trưng</a:t>
            </a:r>
            <a:r>
              <a:rPr lang="en-US" sz="1800" dirty="0">
                <a:latin typeface="Times New Roman" panose="02020603050405020304" pitchFamily="18" charset="0"/>
                <a:cs typeface="Times New Roman" panose="02020603050405020304" pitchFamily="18" charset="0"/>
              </a:rPr>
              <a:t> (768 </a:t>
            </a:r>
            <a:r>
              <a:rPr lang="en-US" sz="1800" dirty="0" err="1">
                <a:latin typeface="Times New Roman" panose="02020603050405020304" pitchFamily="18" charset="0"/>
                <a:cs typeface="Times New Roman" panose="02020603050405020304" pitchFamily="18" charset="0"/>
              </a:rPr>
              <a:t>chiều</a:t>
            </a:r>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Xử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tốt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câu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hỏi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ngắn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pháp</a:t>
            </a:r>
            <a:r>
              <a:rPr lang="en-US" sz="1800" dirty="0">
                <a:latin typeface="Times New Roman" panose="02020603050405020304" pitchFamily="18" charset="0"/>
                <a:cs typeface="Times New Roman" panose="02020603050405020304" pitchFamily="18" charset="0"/>
              </a:rPr>
              <a:t> Việt Nam</a:t>
            </a:r>
            <a:endParaRPr lang="en-US" sz="1800" dirty="0">
              <a:latin typeface="Times New Roman" panose="02020603050405020304" pitchFamily="18" charset="0"/>
              <a:cs typeface="Times New Roman" panose="02020603050405020304" pitchFamily="18" charset="0"/>
            </a:endParaRPr>
          </a:p>
          <a:p>
            <a:pPr marL="285750" indent="-285750">
              <a:buFontTx/>
              <a:buChar char="-"/>
            </a:pPr>
            <a:r>
              <a:rPr lang="en-US" sz="1800" dirty="0">
                <a:latin typeface="Times New Roman" panose="02020603050405020304" pitchFamily="18" charset="0"/>
                <a:cs typeface="Times New Roman" panose="02020603050405020304" pitchFamily="18" charset="0"/>
              </a:rPr>
              <a:t>Lý do </a:t>
            </a:r>
            <a:r>
              <a:rPr lang="en-US" sz="1800" dirty="0" err="1">
                <a:latin typeface="Times New Roman" panose="02020603050405020304" pitchFamily="18" charset="0"/>
                <a:cs typeface="Times New Roman" panose="02020603050405020304" pitchFamily="18" charset="0"/>
              </a:rPr>
              <a:t>lựa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chọn</a:t>
            </a:r>
            <a:r>
              <a:rPr lang="en-US"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pPr marL="742950" lvl="1" indent="-285750">
              <a:buFontTx/>
              <a:buChar char="-"/>
            </a:pPr>
            <a:r>
              <a:rPr lang="en-US" sz="1800" dirty="0">
                <a:latin typeface="Times New Roman" panose="02020603050405020304" pitchFamily="18" charset="0"/>
                <a:cs typeface="Times New Roman" panose="02020603050405020304" pitchFamily="18" charset="0"/>
              </a:rPr>
              <a:t>Hiệu </a:t>
            </a:r>
            <a:r>
              <a:rPr lang="en-US" sz="1800" dirty="0" err="1">
                <a:latin typeface="Times New Roman" panose="02020603050405020304" pitchFamily="18" charset="0"/>
                <a:cs typeface="Times New Roman" panose="02020603050405020304" pitchFamily="18" charset="0"/>
              </a:rPr>
              <a:t>quả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NLP </a:t>
            </a:r>
            <a:r>
              <a:rPr lang="en-US" sz="1800" dirty="0" err="1">
                <a:latin typeface="Times New Roman" panose="02020603050405020304" pitchFamily="18" charset="0"/>
                <a:cs typeface="Times New Roman" panose="02020603050405020304" pitchFamily="18" charset="0"/>
              </a:rPr>
              <a:t>tiếng</a:t>
            </a:r>
            <a:r>
              <a:rPr lang="en-US" sz="1800" dirty="0">
                <a:latin typeface="Times New Roman" panose="02020603050405020304" pitchFamily="18" charset="0"/>
                <a:cs typeface="Times New Roman" panose="02020603050405020304" pitchFamily="18" charset="0"/>
              </a:rPr>
              <a:t> Việt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huấn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luyện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tiếng</a:t>
            </a:r>
            <a:r>
              <a:rPr lang="en-US" sz="1800" dirty="0">
                <a:latin typeface="Times New Roman" panose="02020603050405020304" pitchFamily="18" charset="0"/>
                <a:cs typeface="Times New Roman" panose="02020603050405020304" pitchFamily="18" charset="0"/>
              </a:rPr>
              <a:t> Việt </a:t>
            </a:r>
            <a:r>
              <a:rPr lang="en-US" sz="1800" dirty="0" err="1">
                <a:latin typeface="Times New Roman" panose="02020603050405020304" pitchFamily="18" charset="0"/>
                <a:cs typeface="Times New Roman" panose="02020603050405020304" pitchFamily="18" charset="0"/>
              </a:rPr>
              <a:t>lớn</a:t>
            </a:r>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marL="742950" lvl="1" indent="-285750">
              <a:buFontTx/>
              <a:buChar char="-"/>
            </a:pPr>
            <a:r>
              <a:rPr lang="en-US" sz="1800" dirty="0" err="1">
                <a:latin typeface="Times New Roman" panose="02020603050405020304" pitchFamily="18" charset="0"/>
                <a:cs typeface="Times New Roman" panose="02020603050405020304" pitchFamily="18" charset="0"/>
              </a:rPr>
              <a:t>Phù</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hợp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câu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hổi</a:t>
            </a:r>
            <a:r>
              <a:rPr lang="en-US" sz="1800" dirty="0">
                <a:latin typeface="Times New Roman" panose="02020603050405020304" pitchFamily="18" charset="0"/>
                <a:cs typeface="Times New Roman" panose="02020603050405020304" pitchFamily="18" charset="0"/>
              </a:rPr>
              <a:t> VQA </a:t>
            </a:r>
            <a:r>
              <a:rPr lang="en-US" sz="1800" dirty="0" err="1">
                <a:latin typeface="Times New Roman" panose="02020603050405020304" pitchFamily="18" charset="0"/>
                <a:cs typeface="Times New Roman" panose="02020603050405020304" pitchFamily="18" charset="0"/>
              </a:rPr>
              <a:t>ngắn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nghĩa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rõ</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ràng</a:t>
            </a:r>
            <a:endParaRPr lang="en-US" sz="1800" dirty="0" err="1">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5CEABB6-07DC-46E8-9B57-56EC44A396E5}" type="slidenum">
              <a:rPr lang="en-US" smtClean="0"/>
            </a:fld>
            <a:endParaRPr lang="en-US" dirty="0"/>
          </a:p>
        </p:txBody>
      </p:sp>
      <p:pic>
        <p:nvPicPr>
          <p:cNvPr id="6" name="Content Placeholder 5" descr="4722d508-google-bert-3"/>
          <p:cNvPicPr>
            <a:picLocks noChangeAspect="1"/>
          </p:cNvPicPr>
          <p:nvPr>
            <p:ph sz="quarter" idx="13"/>
          </p:nvPr>
        </p:nvPicPr>
        <p:blipFill>
          <a:blip r:embed="rId1"/>
          <a:stretch>
            <a:fillRect/>
          </a:stretch>
        </p:blipFill>
        <p:spPr>
          <a:xfrm>
            <a:off x="7750175" y="1801495"/>
            <a:ext cx="4441825" cy="2590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Mô</a:t>
            </a:r>
            <a:r>
              <a:rPr lang="en-US" dirty="0"/>
              <a:t> </a:t>
            </a:r>
            <a:r>
              <a:rPr lang="en-US" dirty="0" err="1"/>
              <a:t>hình</a:t>
            </a:r>
            <a:r>
              <a:rPr lang="en-US" dirty="0"/>
              <a:t> RESNET50</a:t>
            </a:r>
            <a:endParaRPr lang="en-US" dirty="0"/>
          </a:p>
        </p:txBody>
      </p:sp>
      <p:sp>
        <p:nvSpPr>
          <p:cNvPr id="7" name="Text Placeholder 6"/>
          <p:cNvSpPr>
            <a:spLocks noGrp="1"/>
          </p:cNvSpPr>
          <p:nvPr>
            <p:ph type="body" sz="quarter" idx="11"/>
          </p:nvPr>
        </p:nvSpPr>
        <p:spPr>
          <a:xfrm>
            <a:off x="313427" y="1932029"/>
            <a:ext cx="6003985" cy="3901758"/>
          </a:xfrm>
        </p:spPr>
        <p:txBody>
          <a:bodyPr>
            <a:normAutofit fontScale="85000" lnSpcReduction="10000"/>
          </a:bodyPr>
          <a:lstStyle/>
          <a:p>
            <a:pPr marL="342900" indent="-342900">
              <a:buFontTx/>
              <a:buChar char="-"/>
            </a:pPr>
            <a:r>
              <a:rPr lang="en-US" dirty="0" err="1">
                <a:latin typeface="Times New Roman" panose="02020603050405020304" pitchFamily="18" charset="0"/>
                <a:cs typeface="Times New Roman" panose="02020603050405020304" pitchFamily="18" charset="0"/>
              </a:rPr>
              <a:t>ResNet</a:t>
            </a:r>
            <a:r>
              <a:rPr lang="en-US" dirty="0">
                <a:latin typeface="Times New Roman" panose="02020603050405020304" pitchFamily="18" charset="0"/>
                <a:cs typeface="Times New Roman" panose="02020603050405020304" pitchFamily="18" charset="0"/>
              </a:rPr>
              <a:t> 50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r>
              <a:rPr lang="en-US" dirty="0">
                <a:latin typeface="Times New Roman" panose="02020603050405020304" pitchFamily="18" charset="0"/>
                <a:cs typeface="Times New Roman" panose="02020603050405020304" pitchFamily="18" charset="0"/>
              </a:rPr>
              <a:t>  CNN 50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Residual Connections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tránh</a:t>
            </a:r>
            <a:r>
              <a:rPr lang="en-US" dirty="0">
                <a:latin typeface="Times New Roman" panose="02020603050405020304" pitchFamily="18" charset="0"/>
                <a:cs typeface="Times New Roman" panose="02020603050405020304" pitchFamily="18" charset="0"/>
              </a:rPr>
              <a:t> Vanishing gradient</a:t>
            </a:r>
            <a:endParaRPr lang="en-US" dirty="0">
              <a:latin typeface="Times New Roman" panose="02020603050405020304" pitchFamily="18" charset="0"/>
              <a:cs typeface="Times New Roman" panose="02020603050405020304" pitchFamily="18" charset="0"/>
            </a:endParaRPr>
          </a:p>
          <a:p>
            <a:pPr marL="342900" indent="-342900">
              <a:buFontTx/>
              <a:buChar char="-"/>
            </a:pPr>
            <a:r>
              <a:rPr lang="en-US" dirty="0">
                <a:latin typeface="Times New Roman" panose="02020603050405020304" pitchFamily="18" charset="0"/>
                <a:cs typeface="Times New Roman" panose="02020603050405020304" pitchFamily="18" charset="0"/>
              </a:rPr>
              <a:t>Vai </a:t>
            </a:r>
            <a:r>
              <a:rPr lang="en-US" dirty="0" err="1">
                <a:latin typeface="Times New Roman" panose="02020603050405020304" pitchFamily="18" charset="0"/>
                <a:cs typeface="Times New Roman" panose="02020603050405020304" pitchFamily="18" charset="0"/>
              </a:rPr>
              <a:t>trò</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Trích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vector 2048 </a:t>
            </a:r>
            <a:r>
              <a:rPr lang="en-US" dirty="0" err="1">
                <a:latin typeface="Times New Roman" panose="02020603050405020304" pitchFamily="18" charset="0"/>
                <a:cs typeface="Times New Roman" panose="02020603050405020304" pitchFamily="18" charset="0"/>
              </a:rPr>
              <a:t>chiều</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bỏ</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fully connected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trưng</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342900" indent="-342900">
              <a:buFontTx/>
              <a:buChar char="-"/>
            </a:pPr>
            <a:r>
              <a:rPr lang="en-US" dirty="0">
                <a:latin typeface="Times New Roman" panose="02020603050405020304" pitchFamily="18" charset="0"/>
                <a:cs typeface="Times New Roman" panose="02020603050405020304" pitchFamily="18" charset="0"/>
              </a:rPr>
              <a:t>Lý do </a:t>
            </a:r>
            <a:r>
              <a:rPr lang="en-US" dirty="0" err="1">
                <a:latin typeface="Times New Roman" panose="02020603050405020304" pitchFamily="18" charset="0"/>
                <a:cs typeface="Times New Roman" panose="02020603050405020304" pitchFamily="18" charset="0"/>
              </a:rPr>
              <a:t>lựa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 Pretrain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ImageNet </a:t>
            </a:r>
            <a:r>
              <a:rPr lang="en-US" dirty="0" err="1">
                <a:latin typeface="Times New Roman" panose="02020603050405020304" pitchFamily="18" charset="0"/>
                <a:cs typeface="Times New Roman" panose="02020603050405020304" pitchFamily="18" charset="0"/>
              </a:rPr>
              <a:t>giảm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luyện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trưng</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Phù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VQA </a:t>
            </a:r>
            <a:r>
              <a:rPr lang="en-US" dirty="0" err="1">
                <a:latin typeface="Times New Roman" panose="02020603050405020304" pitchFamily="18" charset="0"/>
                <a:cs typeface="Times New Roman" panose="02020603050405020304" pitchFamily="18" charset="0"/>
              </a:rPr>
              <a:t>nhờ</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5CEABB6-07DC-46E8-9B57-56EC44A396E5}" type="slidenum">
              <a:rPr lang="en-US" smtClean="0"/>
            </a:fld>
            <a:endParaRPr lang="en-US" dirty="0"/>
          </a:p>
        </p:txBody>
      </p:sp>
      <p:pic>
        <p:nvPicPr>
          <p:cNvPr id="9" name="Content Placeholder 8"/>
          <p:cNvPicPr>
            <a:picLocks noGrp="1" noChangeAspect="1"/>
          </p:cNvPicPr>
          <p:nvPr>
            <p:ph sz="quarter" idx="13"/>
          </p:nvPr>
        </p:nvPicPr>
        <p:blipFill>
          <a:blip r:embed="rId1"/>
          <a:stretch>
            <a:fillRect/>
          </a:stretch>
        </p:blipFill>
        <p:spPr>
          <a:xfrm>
            <a:off x="6581954" y="2208362"/>
            <a:ext cx="5296619" cy="285134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1396" y="1479372"/>
            <a:ext cx="7302088" cy="3621024"/>
          </a:xfrm>
        </p:spPr>
        <p:txBody>
          <a:bodyPr anchor="ctr"/>
          <a:lstStyle/>
          <a:p>
            <a:r>
              <a:rPr lang="en-US" dirty="0"/>
              <a:t>Phương </a:t>
            </a:r>
            <a:r>
              <a:rPr lang="en-US" dirty="0" err="1"/>
              <a:t>pháp</a:t>
            </a:r>
            <a:r>
              <a:rPr lang="en-US" dirty="0"/>
              <a:t> </a:t>
            </a:r>
            <a:r>
              <a:rPr lang="en-US" dirty="0" err="1"/>
              <a:t>thực</a:t>
            </a:r>
            <a:r>
              <a:rPr lang="en-US" dirty="0"/>
              <a:t> </a:t>
            </a:r>
            <a:r>
              <a:rPr lang="en-US" dirty="0" err="1"/>
              <a:t>hiện</a:t>
            </a:r>
            <a:endParaRPr lang="en-ZA" dirty="0"/>
          </a:p>
        </p:txBody>
      </p:sp>
      <p:pic>
        <p:nvPicPr>
          <p:cNvPr id="12" name="Picture Placeholder 11" descr="A person in a yellow shirt"/>
          <p:cNvPicPr>
            <a:picLocks noGrp="1" noChangeAspect="1"/>
          </p:cNvPicPr>
          <p:nvPr>
            <p:ph type="pic" sz="quarter" idx="10"/>
          </p:nvPr>
        </p:nvPicPr>
        <p:blipFill>
          <a:blip r:embed="rId1"/>
          <a:srcRect l="33" r="33"/>
          <a:stretch>
            <a:fillRect/>
          </a:stretch>
        </p:blipFill>
        <p:spPr>
          <a:xfrm>
            <a:off x="-15240" y="-15240"/>
            <a:ext cx="4581525" cy="6602413"/>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381" y="538684"/>
            <a:ext cx="8297380" cy="488199"/>
          </a:xfrm>
        </p:spPr>
        <p:txBody>
          <a:bodyPr anchor="t"/>
          <a:lstStyle/>
          <a:p>
            <a:r>
              <a:rPr lang="en-US" dirty="0" err="1"/>
              <a:t>Tập</a:t>
            </a:r>
            <a:r>
              <a:rPr lang="en-US" dirty="0"/>
              <a:t> </a:t>
            </a:r>
            <a:r>
              <a:rPr lang="en-US" dirty="0" err="1"/>
              <a:t>dữ</a:t>
            </a:r>
            <a:r>
              <a:rPr lang="en-US" dirty="0"/>
              <a:t> </a:t>
            </a:r>
            <a:r>
              <a:rPr lang="en-US" dirty="0" err="1"/>
              <a:t>liệu</a:t>
            </a:r>
            <a:endParaRPr lang="en-ZA" dirty="0"/>
          </a:p>
        </p:txBody>
      </p:sp>
      <p:pic>
        <p:nvPicPr>
          <p:cNvPr id="11" name="Picture 10"/>
          <p:cNvPicPr>
            <a:picLocks noChangeAspect="1"/>
          </p:cNvPicPr>
          <p:nvPr/>
        </p:nvPicPr>
        <p:blipFill>
          <a:blip r:embed="rId1"/>
          <a:stretch>
            <a:fillRect/>
          </a:stretch>
        </p:blipFill>
        <p:spPr>
          <a:xfrm>
            <a:off x="6979637" y="3554337"/>
            <a:ext cx="2750957" cy="1910648"/>
          </a:xfrm>
          <a:prstGeom prst="rect">
            <a:avLst/>
          </a:prstGeom>
        </p:spPr>
      </p:pic>
      <p:pic>
        <p:nvPicPr>
          <p:cNvPr id="13" name="Picture 12"/>
          <p:cNvPicPr>
            <a:picLocks noChangeAspect="1"/>
          </p:cNvPicPr>
          <p:nvPr/>
        </p:nvPicPr>
        <p:blipFill>
          <a:blip r:embed="rId2"/>
          <a:stretch>
            <a:fillRect/>
          </a:stretch>
        </p:blipFill>
        <p:spPr>
          <a:xfrm>
            <a:off x="6979637" y="1393015"/>
            <a:ext cx="2750957" cy="1735757"/>
          </a:xfrm>
          <a:prstGeom prst="rect">
            <a:avLst/>
          </a:prstGeom>
        </p:spPr>
      </p:pic>
      <p:sp>
        <p:nvSpPr>
          <p:cNvPr id="15" name="TextBox 14"/>
          <p:cNvSpPr txBox="1"/>
          <p:nvPr/>
        </p:nvSpPr>
        <p:spPr>
          <a:xfrm>
            <a:off x="6408500" y="5705884"/>
            <a:ext cx="3675780" cy="369332"/>
          </a:xfrm>
          <a:prstGeom prst="rect">
            <a:avLst/>
          </a:prstGeom>
          <a:noFill/>
        </p:spPr>
        <p:txBody>
          <a:bodyPr wrap="square">
            <a:spAutoFit/>
          </a:bodyPr>
          <a:lstStyle/>
          <a:p>
            <a:pPr algn="ctr" rtl="0"/>
            <a:r>
              <a:rPr lang="en-US" b="0" i="0" dirty="0" err="1">
                <a:solidFill>
                  <a:srgbClr val="000000"/>
                </a:solidFill>
                <a:effectLst/>
              </a:rPr>
              <a:t>Cấu</a:t>
            </a:r>
            <a:r>
              <a:rPr lang="en-US" b="0" i="0" dirty="0">
                <a:solidFill>
                  <a:srgbClr val="000000"/>
                </a:solidFill>
                <a:effectLst/>
              </a:rPr>
              <a:t> </a:t>
            </a:r>
            <a:r>
              <a:rPr lang="en-US" b="0" i="0" dirty="0" err="1">
                <a:solidFill>
                  <a:srgbClr val="000000"/>
                </a:solidFill>
                <a:effectLst/>
              </a:rPr>
              <a:t>trúc</a:t>
            </a:r>
            <a:r>
              <a:rPr lang="en-US" b="0" i="0" dirty="0">
                <a:solidFill>
                  <a:srgbClr val="000000"/>
                </a:solidFill>
                <a:effectLst/>
              </a:rPr>
              <a:t> </a:t>
            </a:r>
            <a:r>
              <a:rPr lang="en-US" b="0" i="0" dirty="0" err="1">
                <a:solidFill>
                  <a:srgbClr val="000000"/>
                </a:solidFill>
                <a:effectLst/>
              </a:rPr>
              <a:t>bộ</a:t>
            </a:r>
            <a:r>
              <a:rPr lang="en-US" b="0" i="0" dirty="0">
                <a:solidFill>
                  <a:srgbClr val="000000"/>
                </a:solidFill>
                <a:effectLst/>
              </a:rPr>
              <a:t> </a:t>
            </a:r>
            <a:r>
              <a:rPr lang="en-US" b="0" i="0" dirty="0" err="1">
                <a:solidFill>
                  <a:srgbClr val="000000"/>
                </a:solidFill>
                <a:effectLst/>
              </a:rPr>
              <a:t>dữ</a:t>
            </a:r>
            <a:r>
              <a:rPr lang="en-US" b="0" i="0" dirty="0">
                <a:solidFill>
                  <a:srgbClr val="000000"/>
                </a:solidFill>
                <a:effectLst/>
              </a:rPr>
              <a:t> </a:t>
            </a:r>
            <a:r>
              <a:rPr lang="en-US" b="0" i="0" dirty="0" err="1">
                <a:solidFill>
                  <a:srgbClr val="000000"/>
                </a:solidFill>
                <a:effectLst/>
              </a:rPr>
              <a:t>liệu</a:t>
            </a:r>
            <a:r>
              <a:rPr lang="en-US" b="0" i="0" dirty="0">
                <a:solidFill>
                  <a:srgbClr val="000000"/>
                </a:solidFill>
                <a:effectLst/>
              </a:rPr>
              <a:t> VQA 2.0</a:t>
            </a:r>
            <a:endParaRPr lang="en-US" dirty="0">
              <a:effectLst/>
            </a:endParaRPr>
          </a:p>
        </p:txBody>
      </p:sp>
      <p:sp>
        <p:nvSpPr>
          <p:cNvPr id="18" name="TextBox 17"/>
          <p:cNvSpPr txBox="1"/>
          <p:nvPr/>
        </p:nvSpPr>
        <p:spPr>
          <a:xfrm>
            <a:off x="267419" y="2073722"/>
            <a:ext cx="6314908" cy="286232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Nguồn gốc</a:t>
            </a:r>
            <a:r>
              <a:rPr lang="vi-VN"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pPr lvl="1"/>
            <a:r>
              <a:rPr lang="vi-VN" dirty="0">
                <a:latin typeface="Times New Roman" panose="02020603050405020304" pitchFamily="18" charset="0"/>
                <a:cs typeface="Times New Roman" panose="02020603050405020304" pitchFamily="18" charset="0"/>
              </a:rPr>
              <a:t>Dịch từ tập VQA v2.0 (tiếng Anh) sang tiếng Việt bằng dịch tự động</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172,902 mẫu sau lọc (hình ảnh, câu hỏi, câu trả lời)</a:t>
            </a:r>
            <a:endParaRPr lang="en-US" dirty="0">
              <a:latin typeface="Times New Roman" panose="02020603050405020304" pitchFamily="18" charset="0"/>
              <a:cs typeface="Times New Roman" panose="02020603050405020304" pitchFamily="18" charset="0"/>
            </a:endParaRPr>
          </a:p>
          <a:p>
            <a:pPr lvl="1"/>
            <a:endParaRPr lang="vi-VN"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Phân chia</a:t>
            </a:r>
            <a:r>
              <a:rPr lang="vi-VN"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pPr lvl="1"/>
            <a:r>
              <a:rPr lang="vi-VN" dirty="0">
                <a:latin typeface="Times New Roman" panose="02020603050405020304" pitchFamily="18" charset="0"/>
                <a:cs typeface="Times New Roman" panose="02020603050405020304" pitchFamily="18" charset="0"/>
              </a:rPr>
              <a:t>Huấn luyện: 138,321 mẫu (80%)</a:t>
            </a:r>
            <a:endParaRPr lang="vi-VN" dirty="0">
              <a:latin typeface="Times New Roman" panose="02020603050405020304" pitchFamily="18" charset="0"/>
              <a:cs typeface="Times New Roman" panose="02020603050405020304" pitchFamily="18" charset="0"/>
            </a:endParaRPr>
          </a:p>
          <a:p>
            <a:pPr lvl="1"/>
            <a:r>
              <a:rPr lang="vi-VN" dirty="0">
                <a:latin typeface="Times New Roman" panose="02020603050405020304" pitchFamily="18" charset="0"/>
                <a:cs typeface="Times New Roman" panose="02020603050405020304" pitchFamily="18" charset="0"/>
              </a:rPr>
              <a:t>Xác nhận: 34,581 mẫu (20%)</a:t>
            </a:r>
            <a:endParaRPr lang="en-US" dirty="0">
              <a:latin typeface="Times New Roman" panose="02020603050405020304" pitchFamily="18" charset="0"/>
              <a:cs typeface="Times New Roman" panose="02020603050405020304" pitchFamily="18" charset="0"/>
            </a:endParaRPr>
          </a:p>
          <a:p>
            <a:pPr lvl="1"/>
            <a:endParaRPr lang="vi-VN"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Lọc dữ liệu</a:t>
            </a:r>
            <a:r>
              <a:rPr lang="vi-VN"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pPr lvl="1"/>
            <a:r>
              <a:rPr lang="vi-VN" dirty="0">
                <a:latin typeface="Times New Roman" panose="02020603050405020304" pitchFamily="18" charset="0"/>
                <a:cs typeface="Times New Roman" panose="02020603050405020304" pitchFamily="18" charset="0"/>
              </a:rPr>
              <a:t>Giữ 1,000 câu trả lời phổ biến nhất dựa trên tần suất</a:t>
            </a:r>
            <a:endParaRPr lang="vi-V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317" y="234"/>
            <a:ext cx="5050536" cy="473582"/>
          </a:xfrm>
        </p:spPr>
        <p:txBody>
          <a:bodyPr anchor="t">
            <a:normAutofit fontScale="90000"/>
          </a:bodyPr>
          <a:lstStyle/>
          <a:p>
            <a:pPr algn="ctr"/>
            <a:r>
              <a:rPr lang="en-US" sz="3335" dirty="0" err="1"/>
              <a:t>Xử</a:t>
            </a:r>
            <a:r>
              <a:rPr lang="en-US" sz="3335" dirty="0"/>
              <a:t> </a:t>
            </a:r>
            <a:r>
              <a:rPr lang="en-US" sz="3335" dirty="0" err="1"/>
              <a:t>lý</a:t>
            </a:r>
            <a:r>
              <a:rPr lang="en-US" sz="3335" dirty="0"/>
              <a:t> </a:t>
            </a:r>
            <a:r>
              <a:rPr lang="en-US" sz="3335" dirty="0" err="1"/>
              <a:t>dữ</a:t>
            </a:r>
            <a:r>
              <a:rPr lang="en-US" sz="3335" dirty="0"/>
              <a:t> </a:t>
            </a:r>
            <a:r>
              <a:rPr lang="en-US" sz="3335" dirty="0" err="1"/>
              <a:t>liệu</a:t>
            </a:r>
            <a:endParaRPr lang="en-US" sz="3335" dirty="0"/>
          </a:p>
        </p:txBody>
      </p:sp>
      <p:sp>
        <p:nvSpPr>
          <p:cNvPr id="5" name="Text Placeholder 3"/>
          <p:cNvSpPr>
            <a:spLocks noGrp="1"/>
          </p:cNvSpPr>
          <p:nvPr>
            <p:ph type="body" sz="quarter" idx="13"/>
          </p:nvPr>
        </p:nvSpPr>
        <p:spPr>
          <a:xfrm>
            <a:off x="-87630" y="473710"/>
            <a:ext cx="4577715" cy="1414780"/>
          </a:xfrm>
        </p:spPr>
        <p:txBody>
          <a:bodyPr>
            <a:noAutofit/>
          </a:bodyPr>
          <a:lstStyle/>
          <a:p>
            <a:r>
              <a:rPr lang="vi-VN" sz="1500" b="1" dirty="0">
                <a:latin typeface="Times New Roman" panose="02020603050405020304" pitchFamily="18" charset="0"/>
                <a:cs typeface="Times New Roman" panose="02020603050405020304" pitchFamily="18" charset="0"/>
              </a:rPr>
              <a:t>Vai trò:</a:t>
            </a:r>
            <a:endParaRPr lang="vi-VN" sz="1500" b="1" dirty="0">
              <a:latin typeface="Times New Roman" panose="02020603050405020304" pitchFamily="18" charset="0"/>
              <a:cs typeface="Times New Roman" panose="02020603050405020304" pitchFamily="18" charset="0"/>
            </a:endParaRPr>
          </a:p>
          <a:p>
            <a:pPr lvl="1"/>
            <a:r>
              <a:rPr lang="vi-VN" sz="1500" dirty="0">
                <a:latin typeface="Times New Roman" panose="02020603050405020304" pitchFamily="18" charset="0"/>
                <a:cs typeface="Times New Roman" panose="02020603050405020304" pitchFamily="18" charset="0"/>
              </a:rPr>
              <a:t>Trích xuất đặc trưng từ ảnh đầu vào bằng mô hình ResNet50, chuyển đổi output thành định dạng phù hợp (vector không gian 768 chiều) để đưa vào phần attention của mô hình VQA.</a:t>
            </a:r>
            <a:endParaRPr lang="vi-VN" sz="1500" dirty="0">
              <a:latin typeface="Times New Roman" panose="02020603050405020304" pitchFamily="18" charset="0"/>
              <a:cs typeface="Times New Roman" panose="02020603050405020304" pitchFamily="18" charset="0"/>
            </a:endParaRPr>
          </a:p>
          <a:p>
            <a:pPr marL="457200" lvl="1" indent="0">
              <a:buNone/>
            </a:pPr>
            <a:endParaRPr lang="vi-VN" sz="1500" dirty="0">
              <a:latin typeface="Times New Roman" panose="02020603050405020304" pitchFamily="18" charset="0"/>
              <a:cs typeface="Times New Roman" panose="02020603050405020304" pitchFamily="18" charset="0"/>
            </a:endParaRPr>
          </a:p>
          <a:p>
            <a:r>
              <a:rPr lang="vi-VN" sz="1500" b="1" dirty="0">
                <a:latin typeface="Times New Roman" panose="02020603050405020304" pitchFamily="18" charset="0"/>
                <a:cs typeface="Times New Roman" panose="02020603050405020304" pitchFamily="18" charset="0"/>
              </a:rPr>
              <a:t>Các bước chính:</a:t>
            </a:r>
            <a:endParaRPr lang="vi-VN" sz="1500" b="1" dirty="0">
              <a:latin typeface="Times New Roman" panose="02020603050405020304" pitchFamily="18" charset="0"/>
              <a:cs typeface="Times New Roman" panose="02020603050405020304" pitchFamily="18" charset="0"/>
            </a:endParaRPr>
          </a:p>
          <a:p>
            <a:pPr lvl="1"/>
            <a:r>
              <a:rPr lang="vi-VN" sz="1500" dirty="0">
                <a:latin typeface="Times New Roman" panose="02020603050405020304" pitchFamily="18" charset="0"/>
                <a:cs typeface="Times New Roman" panose="02020603050405020304" pitchFamily="18" charset="0"/>
              </a:rPr>
              <a:t>ResNet50 (pretrained): loại bỏ 2 tầng cuối (avgpool, fc) để giữ lại đặc trưng không gian.</a:t>
            </a:r>
            <a:endParaRPr lang="vi-VN" sz="1500" dirty="0">
              <a:latin typeface="Times New Roman" panose="02020603050405020304" pitchFamily="18" charset="0"/>
              <a:cs typeface="Times New Roman" panose="02020603050405020304" pitchFamily="18" charset="0"/>
            </a:endParaRPr>
          </a:p>
          <a:p>
            <a:pPr lvl="1"/>
            <a:r>
              <a:rPr lang="vi-VN" sz="1500" dirty="0">
                <a:latin typeface="Times New Roman" panose="02020603050405020304" pitchFamily="18" charset="0"/>
                <a:cs typeface="Times New Roman" panose="02020603050405020304" pitchFamily="18" charset="0"/>
              </a:rPr>
              <a:t>Conv2D 1x1: giảm số chiều từ 2048 → 768 để tương thích với đầu ra của PhoBERT.</a:t>
            </a:r>
            <a:endParaRPr lang="vi-VN" sz="1500" dirty="0">
              <a:latin typeface="Times New Roman" panose="02020603050405020304" pitchFamily="18" charset="0"/>
              <a:cs typeface="Times New Roman" panose="02020603050405020304" pitchFamily="18" charset="0"/>
            </a:endParaRPr>
          </a:p>
          <a:p>
            <a:pPr lvl="1"/>
            <a:r>
              <a:rPr lang="vi-VN" sz="1500" dirty="0">
                <a:latin typeface="Times New Roman" panose="02020603050405020304" pitchFamily="18" charset="0"/>
                <a:cs typeface="Times New Roman" panose="02020603050405020304" pitchFamily="18" charset="0"/>
              </a:rPr>
              <a:t>Reshape: Chuyển tensor từ (B, C, H, W) → (B, H×W, 768) để dùng trong attention.</a:t>
            </a:r>
            <a:endParaRPr lang="en-US" sz="1500" dirty="0">
              <a:latin typeface="Times New Roman" panose="02020603050405020304" pitchFamily="18" charset="0"/>
              <a:cs typeface="Times New Roman" panose="02020603050405020304" pitchFamily="18" charset="0"/>
            </a:endParaRPr>
          </a:p>
        </p:txBody>
      </p:sp>
      <p:pic>
        <p:nvPicPr>
          <p:cNvPr id="6" name="Picture 5" descr="image_feature_extraction"/>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134610" y="473710"/>
            <a:ext cx="7344410" cy="5202555"/>
          </a:xfrm>
          <a:prstGeom prst="rect">
            <a:avLst/>
          </a:prstGeom>
        </p:spPr>
      </p:pic>
    </p:spTree>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5040CA-20CC-43C6-BC0C-8D8696B6AF89}">
  <ds:schemaRefs/>
</ds:datastoreItem>
</file>

<file path=customXml/itemProps2.xml><?xml version="1.0" encoding="utf-8"?>
<ds:datastoreItem xmlns:ds="http://schemas.openxmlformats.org/officeDocument/2006/customXml" ds:itemID="{CC02FA78-7B40-45E2-B806-470B0FC280F6}">
  <ds:schemaRefs/>
</ds:datastoreItem>
</file>

<file path=customXml/itemProps3.xml><?xml version="1.0" encoding="utf-8"?>
<ds:datastoreItem xmlns:ds="http://schemas.openxmlformats.org/officeDocument/2006/customXml" ds:itemID="{BFBA14A9-9290-4E1F-A1C4-0305BFA570E9}">
  <ds:schemaRefs/>
</ds:datastoreItem>
</file>

<file path=docProps/app.xml><?xml version="1.0" encoding="utf-8"?>
<Properties xmlns="http://schemas.openxmlformats.org/officeDocument/2006/extended-properties" xmlns:vt="http://schemas.openxmlformats.org/officeDocument/2006/docPropsVTypes">
  <Template>{7544ECB1-11CF-42ED-99B3-8CCC229A9330}tf16411248_win32</Template>
  <TotalTime>0</TotalTime>
  <Words>7377</Words>
  <Application>WPS Presentation</Application>
  <PresentationFormat>Widescreen</PresentationFormat>
  <Paragraphs>267</Paragraphs>
  <Slides>25</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25</vt:i4>
      </vt:variant>
    </vt:vector>
  </HeadingPairs>
  <TitlesOfParts>
    <vt:vector size="39" baseType="lpstr">
      <vt:lpstr>Arial</vt:lpstr>
      <vt:lpstr>SimSun</vt:lpstr>
      <vt:lpstr>Wingdings</vt:lpstr>
      <vt:lpstr>Times New Roman</vt:lpstr>
      <vt:lpstr>TimesNewRomanPSMT</vt:lpstr>
      <vt:lpstr>Posterama</vt:lpstr>
      <vt:lpstr>Segoe Print</vt:lpstr>
      <vt:lpstr>Avenir Next LT Pro Light</vt:lpstr>
      <vt:lpstr>Microsoft YaHei</vt:lpstr>
      <vt:lpstr>Arial Unicode MS</vt:lpstr>
      <vt:lpstr>Calibri</vt:lpstr>
      <vt:lpstr>Courier New</vt:lpstr>
      <vt:lpstr>sofia-pro</vt:lpstr>
      <vt:lpstr>Custom</vt:lpstr>
      <vt:lpstr>Visual Question Answering (VQA)</vt:lpstr>
      <vt:lpstr>TỔNG QUAN</vt:lpstr>
      <vt:lpstr>HỆ THỐNG VISUAL QUESTION ANSWERING LÀ GÌ?</vt:lpstr>
      <vt:lpstr>GIỚI THIỆU</vt:lpstr>
      <vt:lpstr>Mô hình PHOBERT</vt:lpstr>
      <vt:lpstr>Mô hình RESNET50</vt:lpstr>
      <vt:lpstr>Phương pháp thực hiện</vt:lpstr>
      <vt:lpstr>Tập dữ liệu</vt:lpstr>
      <vt:lpstr>Xử lý dữ liệu</vt:lpstr>
      <vt:lpstr>Kết quả khi lấy trích xuất đặc trưng</vt:lpstr>
      <vt:lpstr>Xử lý dữ liệu</vt:lpstr>
      <vt:lpstr>Thành phần chính trong mô hình</vt:lpstr>
      <vt:lpstr>Quy trình train</vt:lpstr>
      <vt:lpstr>Kết quả đạt được</vt:lpstr>
      <vt:lpstr>Trực quan hóa kết quả</vt:lpstr>
      <vt:lpstr>Trực quan hóa kết quả</vt:lpstr>
      <vt:lpstr>Kết quả khi test demo</vt:lpstr>
      <vt:lpstr>Nhận xét về kết quả demo</vt:lpstr>
      <vt:lpstr>Tổng kết quá trình train</vt:lpstr>
      <vt:lpstr>Tổng kết quá trình train</vt:lpstr>
      <vt:lpstr>định hướng Phát triển</vt:lpstr>
      <vt:lpstr>Định hướng cải thiện mô hình VQA</vt:lpstr>
      <vt:lpstr>Định hướng phát Triển</vt:lpstr>
      <vt:lpstr>Kết luận</vt:lpstr>
      <vt:lpstr>Thanks for your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Trương Thành Thảo</dc:creator>
  <cp:lastModifiedBy>Nam Nhật</cp:lastModifiedBy>
  <cp:revision>7</cp:revision>
  <dcterms:created xsi:type="dcterms:W3CDTF">2025-05-27T22:36:00Z</dcterms:created>
  <dcterms:modified xsi:type="dcterms:W3CDTF">2025-05-28T18:03:03Z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5C3D75ECF5514649B786E00337313FAC_13</vt:lpwstr>
  </property>
  <property fmtid="{D5CDD505-2E9C-101B-9397-08002B2CF9AE}" pid="4" name="KSOProductBuildVer">
    <vt:lpwstr>1033-12.2.0.21179</vt:lpwstr>
  </property>
</Properties>
</file>